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ppt/tags/tag16.xml" ContentType="application/vnd.openxmlformats-officedocument.presentationml.tags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ppt/notesSlides/notesSlide16.xml" ContentType="application/vnd.openxmlformats-officedocument.presentationml.notesSlide+xml"/>
  <Override PartName="/ppt/tags/tag20.xml" ContentType="application/vnd.openxmlformats-officedocument.presentationml.tags+xml"/>
  <Override PartName="/ppt/notesSlides/notesSlide17.xml" ContentType="application/vnd.openxmlformats-officedocument.presentationml.notesSlide+xml"/>
  <Override PartName="/ppt/tags/tag21.xml" ContentType="application/vnd.openxmlformats-officedocument.presentationml.tags+xml"/>
  <Override PartName="/ppt/notesSlides/notesSlide18.xml" ContentType="application/vnd.openxmlformats-officedocument.presentationml.notesSlide+xml"/>
  <Override PartName="/ppt/tags/tag22.xml" ContentType="application/vnd.openxmlformats-officedocument.presentationml.tags+xml"/>
  <Override PartName="/ppt/notesSlides/notesSlide19.xml" ContentType="application/vnd.openxmlformats-officedocument.presentationml.notesSlide+xml"/>
  <Override PartName="/ppt/tags/tag23.xml" ContentType="application/vnd.openxmlformats-officedocument.presentationml.tags+xml"/>
  <Override PartName="/ppt/notesSlides/notesSlide20.xml" ContentType="application/vnd.openxmlformats-officedocument.presentationml.notesSlide+xml"/>
  <Override PartName="/ppt/tags/tag24.xml" ContentType="application/vnd.openxmlformats-officedocument.presentationml.tags+xml"/>
  <Override PartName="/ppt/notesSlides/notesSlide21.xml" ContentType="application/vnd.openxmlformats-officedocument.presentationml.notesSlide+xml"/>
  <Override PartName="/ppt/tags/tag25.xml" ContentType="application/vnd.openxmlformats-officedocument.presentationml.tags+xml"/>
  <Override PartName="/ppt/notesSlides/notesSlide22.xml" ContentType="application/vnd.openxmlformats-officedocument.presentationml.notesSlide+xml"/>
  <Override PartName="/ppt/tags/tag26.xml" ContentType="application/vnd.openxmlformats-officedocument.presentationml.tags+xml"/>
  <Override PartName="/ppt/notesSlides/notesSlide23.xml" ContentType="application/vnd.openxmlformats-officedocument.presentationml.notesSlide+xml"/>
  <Override PartName="/ppt/tags/tag27.xml" ContentType="application/vnd.openxmlformats-officedocument.presentationml.tags+xml"/>
  <Override PartName="/ppt/notesSlides/notesSlide24.xml" ContentType="application/vnd.openxmlformats-officedocument.presentationml.notesSlide+xml"/>
  <Override PartName="/ppt/tags/tag28.xml" ContentType="application/vnd.openxmlformats-officedocument.presentationml.tags+xml"/>
  <Override PartName="/ppt/notesSlides/notesSlide25.xml" ContentType="application/vnd.openxmlformats-officedocument.presentationml.notesSlide+xml"/>
  <Override PartName="/ppt/tags/tag29.xml" ContentType="application/vnd.openxmlformats-officedocument.presentationml.tags+xml"/>
  <Override PartName="/ppt/notesSlides/notesSlide26.xml" ContentType="application/vnd.openxmlformats-officedocument.presentationml.notesSlide+xml"/>
  <Override PartName="/ppt/tags/tag30.xml" ContentType="application/vnd.openxmlformats-officedocument.presentationml.tags+xml"/>
  <Override PartName="/ppt/notesSlides/notesSlide27.xml" ContentType="application/vnd.openxmlformats-officedocument.presentationml.notesSlide+xml"/>
  <Override PartName="/ppt/tags/tag31.xml" ContentType="application/vnd.openxmlformats-officedocument.presentationml.tags+xml"/>
  <Override PartName="/ppt/notesSlides/notesSlide28.xml" ContentType="application/vnd.openxmlformats-officedocument.presentationml.notesSlide+xml"/>
  <Override PartName="/ppt/tags/tag32.xml" ContentType="application/vnd.openxmlformats-officedocument.presentationml.tags+xml"/>
  <Override PartName="/ppt/notesSlides/notesSlide29.xml" ContentType="application/vnd.openxmlformats-officedocument.presentationml.notesSlide+xml"/>
  <Override PartName="/ppt/tags/tag33.xml" ContentType="application/vnd.openxmlformats-officedocument.presentationml.tags+xml"/>
  <Override PartName="/ppt/notesSlides/notesSlide30.xml" ContentType="application/vnd.openxmlformats-officedocument.presentationml.notesSlide+xml"/>
  <Override PartName="/ppt/tags/tag34.xml" ContentType="application/vnd.openxmlformats-officedocument.presentationml.tags+xml"/>
  <Override PartName="/ppt/notesSlides/notesSlide31.xml" ContentType="application/vnd.openxmlformats-officedocument.presentationml.notesSlide+xml"/>
  <Override PartName="/ppt/tags/tag35.xml" ContentType="application/vnd.openxmlformats-officedocument.presentationml.tags+xml"/>
  <Override PartName="/ppt/notesSlides/notesSlide32.xml" ContentType="application/vnd.openxmlformats-officedocument.presentationml.notesSlide+xml"/>
  <Override PartName="/ppt/tags/tag36.xml" ContentType="application/vnd.openxmlformats-officedocument.presentationml.tags+xml"/>
  <Override PartName="/ppt/notesSlides/notesSlide33.xml" ContentType="application/vnd.openxmlformats-officedocument.presentationml.notesSlide+xml"/>
  <Override PartName="/ppt/tags/tag37.xml" ContentType="application/vnd.openxmlformats-officedocument.presentationml.tags+xml"/>
  <Override PartName="/ppt/notesSlides/notesSlide34.xml" ContentType="application/vnd.openxmlformats-officedocument.presentationml.notesSlide+xml"/>
  <Override PartName="/ppt/tags/tag38.xml" ContentType="application/vnd.openxmlformats-officedocument.presentationml.tags+xml"/>
  <Override PartName="/ppt/notesSlides/notesSlide35.xml" ContentType="application/vnd.openxmlformats-officedocument.presentationml.notesSlide+xml"/>
  <Override PartName="/ppt/tags/tag39.xml" ContentType="application/vnd.openxmlformats-officedocument.presentationml.tags+xml"/>
  <Override PartName="/ppt/notesSlides/notesSlide36.xml" ContentType="application/vnd.openxmlformats-officedocument.presentationml.notesSlide+xml"/>
  <Override PartName="/ppt/tags/tag40.xml" ContentType="application/vnd.openxmlformats-officedocument.presentationml.tags+xml"/>
  <Override PartName="/ppt/notesSlides/notesSlide37.xml" ContentType="application/vnd.openxmlformats-officedocument.presentationml.notesSlide+xml"/>
  <Override PartName="/ppt/tags/tag41.xml" ContentType="application/vnd.openxmlformats-officedocument.presentationml.tags+xml"/>
  <Override PartName="/ppt/notesSlides/notesSlide38.xml" ContentType="application/vnd.openxmlformats-officedocument.presentationml.notesSlide+xml"/>
  <Override PartName="/ppt/tags/tag42.xml" ContentType="application/vnd.openxmlformats-officedocument.presentationml.tags+xml"/>
  <Override PartName="/ppt/notesSlides/notesSlide39.xml" ContentType="application/vnd.openxmlformats-officedocument.presentationml.notesSlide+xml"/>
  <Override PartName="/ppt/tags/tag43.xml" ContentType="application/vnd.openxmlformats-officedocument.presentationml.tags+xml"/>
  <Override PartName="/ppt/notesSlides/notesSlide40.xml" ContentType="application/vnd.openxmlformats-officedocument.presentationml.notesSlide+xml"/>
  <Override PartName="/ppt/tags/tag44.xml" ContentType="application/vnd.openxmlformats-officedocument.presentationml.tags+xml"/>
  <Override PartName="/ppt/notesSlides/notesSlide41.xml" ContentType="application/vnd.openxmlformats-officedocument.presentationml.notesSlide+xml"/>
  <Override PartName="/ppt/tags/tag45.xml" ContentType="application/vnd.openxmlformats-officedocument.presentationml.tags+xml"/>
  <Override PartName="/ppt/notesSlides/notesSlide42.xml" ContentType="application/vnd.openxmlformats-officedocument.presentationml.notesSlide+xml"/>
  <Override PartName="/ppt/tags/tag46.xml" ContentType="application/vnd.openxmlformats-officedocument.presentationml.tags+xml"/>
  <Override PartName="/ppt/notesSlides/notesSlide43.xml" ContentType="application/vnd.openxmlformats-officedocument.presentationml.notesSlide+xml"/>
  <Override PartName="/ppt/tags/tag47.xml" ContentType="application/vnd.openxmlformats-officedocument.presentationml.tags+xml"/>
  <Override PartName="/ppt/notesSlides/notesSlide44.xml" ContentType="application/vnd.openxmlformats-officedocument.presentationml.notesSlide+xml"/>
  <Override PartName="/ppt/tags/tag48.xml" ContentType="application/vnd.openxmlformats-officedocument.presentationml.tags+xml"/>
  <Override PartName="/ppt/notesSlides/notesSlide45.xml" ContentType="application/vnd.openxmlformats-officedocument.presentationml.notesSlide+xml"/>
  <Override PartName="/ppt/tags/tag49.xml" ContentType="application/vnd.openxmlformats-officedocument.presentationml.tags+xml"/>
  <Override PartName="/ppt/notesSlides/notesSlide46.xml" ContentType="application/vnd.openxmlformats-officedocument.presentationml.notesSlide+xml"/>
  <Override PartName="/ppt/tags/tag50.xml" ContentType="application/vnd.openxmlformats-officedocument.presentationml.tags+xml"/>
  <Override PartName="/ppt/notesSlides/notesSlide47.xml" ContentType="application/vnd.openxmlformats-officedocument.presentationml.notesSlide+xml"/>
  <Override PartName="/ppt/tags/tag51.xml" ContentType="application/vnd.openxmlformats-officedocument.presentationml.tags+xml"/>
  <Override PartName="/ppt/notesSlides/notesSlide48.xml" ContentType="application/vnd.openxmlformats-officedocument.presentationml.notesSlide+xml"/>
  <Override PartName="/ppt/tags/tag52.xml" ContentType="application/vnd.openxmlformats-officedocument.presentationml.tags+xml"/>
  <Override PartName="/ppt/notesSlides/notesSlide49.xml" ContentType="application/vnd.openxmlformats-officedocument.presentationml.notesSlide+xml"/>
  <Override PartName="/ppt/tags/tag53.xml" ContentType="application/vnd.openxmlformats-officedocument.presentationml.tags+xml"/>
  <Override PartName="/ppt/notesSlides/notesSlide50.xml" ContentType="application/vnd.openxmlformats-officedocument.presentationml.notesSlide+xml"/>
  <Override PartName="/ppt/tags/tag54.xml" ContentType="application/vnd.openxmlformats-officedocument.presentationml.tags+xml"/>
  <Override PartName="/ppt/notesSlides/notesSlide51.xml" ContentType="application/vnd.openxmlformats-officedocument.presentationml.notesSlide+xml"/>
  <Override PartName="/ppt/tags/tag55.xml" ContentType="application/vnd.openxmlformats-officedocument.presentationml.tags+xml"/>
  <Override PartName="/ppt/notesSlides/notesSlide52.xml" ContentType="application/vnd.openxmlformats-officedocument.presentationml.notesSlide+xml"/>
  <Override PartName="/ppt/tags/tag56.xml" ContentType="application/vnd.openxmlformats-officedocument.presentationml.tags+xml"/>
  <Override PartName="/ppt/notesSlides/notesSlide53.xml" ContentType="application/vnd.openxmlformats-officedocument.presentationml.notesSlide+xml"/>
  <Override PartName="/ppt/tags/tag57.xml" ContentType="application/vnd.openxmlformats-officedocument.presentationml.tags+xml"/>
  <Override PartName="/ppt/notesSlides/notesSlide54.xml" ContentType="application/vnd.openxmlformats-officedocument.presentationml.notesSlide+xml"/>
  <Override PartName="/ppt/tags/tag58.xml" ContentType="application/vnd.openxmlformats-officedocument.presentationml.tags+xml"/>
  <Override PartName="/ppt/notesSlides/notesSlide55.xml" ContentType="application/vnd.openxmlformats-officedocument.presentationml.notesSlide+xml"/>
  <Override PartName="/ppt/tags/tag59.xml" ContentType="application/vnd.openxmlformats-officedocument.presentationml.tags+xml"/>
  <Override PartName="/ppt/notesSlides/notesSlide56.xml" ContentType="application/vnd.openxmlformats-officedocument.presentationml.notesSlide+xml"/>
  <Override PartName="/ppt/tags/tag60.xml" ContentType="application/vnd.openxmlformats-officedocument.presentationml.tags+xml"/>
  <Override PartName="/ppt/notesSlides/notesSlide57.xml" ContentType="application/vnd.openxmlformats-officedocument.presentationml.notesSlide+xml"/>
  <Override PartName="/ppt/tags/tag61.xml" ContentType="application/vnd.openxmlformats-officedocument.presentationml.tags+xml"/>
  <Override PartName="/ppt/notesSlides/notesSlide58.xml" ContentType="application/vnd.openxmlformats-officedocument.presentationml.notesSlide+xml"/>
  <Override PartName="/ppt/tags/tag62.xml" ContentType="application/vnd.openxmlformats-officedocument.presentationml.tags+xml"/>
  <Override PartName="/ppt/notesSlides/notesSlide59.xml" ContentType="application/vnd.openxmlformats-officedocument.presentationml.notesSlide+xml"/>
  <Override PartName="/ppt/tags/tag63.xml" ContentType="application/vnd.openxmlformats-officedocument.presentationml.tags+xml"/>
  <Override PartName="/ppt/notesSlides/notesSlide60.xml" ContentType="application/vnd.openxmlformats-officedocument.presentationml.notesSlide+xml"/>
  <Override PartName="/ppt/tags/tag64.xml" ContentType="application/vnd.openxmlformats-officedocument.presentationml.tags+xml"/>
  <Override PartName="/ppt/notesSlides/notesSlide61.xml" ContentType="application/vnd.openxmlformats-officedocument.presentationml.notesSlide+xml"/>
  <Override PartName="/ppt/tags/tag65.xml" ContentType="application/vnd.openxmlformats-officedocument.presentationml.tags+xml"/>
  <Override PartName="/ppt/notesSlides/notesSlide62.xml" ContentType="application/vnd.openxmlformats-officedocument.presentationml.notesSlide+xml"/>
  <Override PartName="/ppt/tags/tag66.xml" ContentType="application/vnd.openxmlformats-officedocument.presentationml.tags+xml"/>
  <Override PartName="/ppt/notesSlides/notesSlide63.xml" ContentType="application/vnd.openxmlformats-officedocument.presentationml.notesSlide+xml"/>
  <Override PartName="/ppt/tags/tag67.xml" ContentType="application/vnd.openxmlformats-officedocument.presentationml.tags+xml"/>
  <Override PartName="/ppt/notesSlides/notesSlide64.xml" ContentType="application/vnd.openxmlformats-officedocument.presentationml.notesSlide+xml"/>
  <Override PartName="/ppt/tags/tag68.xml" ContentType="application/vnd.openxmlformats-officedocument.presentationml.tags+xml"/>
  <Override PartName="/ppt/notesSlides/notesSlide65.xml" ContentType="application/vnd.openxmlformats-officedocument.presentationml.notesSlide+xml"/>
  <Override PartName="/ppt/tags/tag69.xml" ContentType="application/vnd.openxmlformats-officedocument.presentationml.tags+xml"/>
  <Override PartName="/ppt/notesSlides/notesSlide6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sldIdLst>
    <p:sldId id="368" r:id="rId2"/>
    <p:sldId id="287" r:id="rId3"/>
    <p:sldId id="288" r:id="rId4"/>
    <p:sldId id="290" r:id="rId5"/>
    <p:sldId id="341" r:id="rId6"/>
    <p:sldId id="367" r:id="rId7"/>
    <p:sldId id="342" r:id="rId8"/>
    <p:sldId id="292" r:id="rId9"/>
    <p:sldId id="293" r:id="rId10"/>
    <p:sldId id="294" r:id="rId11"/>
    <p:sldId id="295" r:id="rId12"/>
    <p:sldId id="296" r:id="rId13"/>
    <p:sldId id="297" r:id="rId14"/>
    <p:sldId id="343" r:id="rId15"/>
    <p:sldId id="299" r:id="rId16"/>
    <p:sldId id="344" r:id="rId17"/>
    <p:sldId id="300" r:id="rId18"/>
    <p:sldId id="345" r:id="rId19"/>
    <p:sldId id="346" r:id="rId20"/>
    <p:sldId id="356" r:id="rId21"/>
    <p:sldId id="303" r:id="rId22"/>
    <p:sldId id="347" r:id="rId23"/>
    <p:sldId id="348" r:id="rId24"/>
    <p:sldId id="357" r:id="rId25"/>
    <p:sldId id="349" r:id="rId26"/>
    <p:sldId id="321" r:id="rId27"/>
    <p:sldId id="350" r:id="rId28"/>
    <p:sldId id="351" r:id="rId29"/>
    <p:sldId id="358" r:id="rId30"/>
    <p:sldId id="309" r:id="rId31"/>
    <p:sldId id="352" r:id="rId32"/>
    <p:sldId id="353" r:id="rId33"/>
    <p:sldId id="359" r:id="rId34"/>
    <p:sldId id="312" r:id="rId35"/>
    <p:sldId id="313" r:id="rId36"/>
    <p:sldId id="354" r:id="rId37"/>
    <p:sldId id="355" r:id="rId38"/>
    <p:sldId id="360" r:id="rId39"/>
    <p:sldId id="316" r:id="rId40"/>
    <p:sldId id="317" r:id="rId41"/>
    <p:sldId id="318" r:id="rId42"/>
    <p:sldId id="361" r:id="rId43"/>
    <p:sldId id="319" r:id="rId44"/>
    <p:sldId id="320" r:id="rId45"/>
    <p:sldId id="362" r:id="rId46"/>
    <p:sldId id="322" r:id="rId47"/>
    <p:sldId id="323" r:id="rId48"/>
    <p:sldId id="363" r:id="rId49"/>
    <p:sldId id="324" r:id="rId50"/>
    <p:sldId id="364" r:id="rId51"/>
    <p:sldId id="365" r:id="rId52"/>
    <p:sldId id="325" r:id="rId53"/>
    <p:sldId id="326" r:id="rId54"/>
    <p:sldId id="327" r:id="rId55"/>
    <p:sldId id="328" r:id="rId56"/>
    <p:sldId id="329" r:id="rId57"/>
    <p:sldId id="330" r:id="rId58"/>
    <p:sldId id="331" r:id="rId59"/>
    <p:sldId id="332" r:id="rId60"/>
    <p:sldId id="333" r:id="rId61"/>
    <p:sldId id="334" r:id="rId62"/>
    <p:sldId id="335" r:id="rId63"/>
    <p:sldId id="366" r:id="rId64"/>
    <p:sldId id="337" r:id="rId65"/>
    <p:sldId id="338" r:id="rId66"/>
    <p:sldId id="339" r:id="rId67"/>
    <p:sldId id="340" r:id="rId68"/>
  </p:sldIdLst>
  <p:sldSz cx="9144000" cy="6858000" type="screen4x3"/>
  <p:notesSz cx="6858000" cy="9144000"/>
  <p:custDataLst>
    <p:tags r:id="rId7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CD"/>
    <a:srgbClr val="FF8989"/>
    <a:srgbClr val="FF8F8F"/>
    <a:srgbClr val="FF9F9F"/>
    <a:srgbClr val="FFC5C5"/>
    <a:srgbClr val="2C7C34"/>
    <a:srgbClr val="9A594E"/>
    <a:srgbClr val="F69D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510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4B96D-0316-4659-8F8A-580A48C754DA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CC7E8-9056-490B-A450-168BAD74E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86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1F5F38-75C4-DA4F-834F-9DC63F10A4AF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2360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AB189B-F519-F34C-8202-D4254E24299C}" type="slidenum">
              <a:rPr lang="en-US"/>
              <a:pPr/>
              <a:t>11</a:t>
            </a:fld>
            <a:endParaRPr lang="en-US"/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9</a:t>
            </a: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1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175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41652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5E50DC-156F-8F41-A935-D41DC8E89089}" type="slidenum">
              <a:rPr lang="en-US"/>
              <a:pPr/>
              <a:t>12</a:t>
            </a:fld>
            <a:endParaRPr lang="en-US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2</a:t>
            </a: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8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9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380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26095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AF2E4-B435-1644-A983-AEAB64AA60AA}" type="slidenum">
              <a:rPr lang="en-US"/>
              <a:pPr/>
              <a:t>13</a:t>
            </a:fld>
            <a:endParaRPr lang="en-US"/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10</a:t>
            </a: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7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584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49182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63D76C-0997-994F-923B-2C25CA759435}" type="slidenum">
              <a:rPr lang="en-US"/>
              <a:pPr/>
              <a:t>14</a:t>
            </a:fld>
            <a:endParaRPr lang="en-US"/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11</a:t>
            </a:r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5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789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04533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E0AA0E-9B2C-384B-BCCA-E0D524FC68F3}" type="slidenum">
              <a:rPr lang="en-US"/>
              <a:pPr/>
              <a:t>15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29922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E0AA0E-9B2C-384B-BCCA-E0D524FC68F3}" type="slidenum">
              <a:rPr lang="en-US"/>
              <a:pPr/>
              <a:t>16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55867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449ED0-44CE-AD49-B009-EC3632A3CCD5}" type="slidenum">
              <a:rPr lang="en-US"/>
              <a:pPr/>
              <a:t>17</a:t>
            </a:fld>
            <a:endParaRPr lang="en-US"/>
          </a:p>
        </p:txBody>
      </p:sp>
      <p:sp>
        <p:nvSpPr>
          <p:cNvPr id="6861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17</a:t>
            </a:r>
          </a:p>
        </p:txBody>
      </p:sp>
      <p:sp>
        <p:nvSpPr>
          <p:cNvPr id="6861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5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6861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8203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56308E-4DDB-6748-8E95-00362CA1BDEB}" type="slidenum">
              <a:rPr lang="en-US"/>
              <a:pPr/>
              <a:t>18</a:t>
            </a:fld>
            <a:endParaRPr lang="en-US"/>
          </a:p>
        </p:txBody>
      </p:sp>
      <p:sp>
        <p:nvSpPr>
          <p:cNvPr id="7270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08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19</a:t>
            </a:r>
          </a:p>
        </p:txBody>
      </p:sp>
      <p:sp>
        <p:nvSpPr>
          <p:cNvPr id="72709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10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11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7271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99048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4720EA-AD52-3E42-A4C3-448B81B44178}" type="slidenum">
              <a:rPr lang="en-US"/>
              <a:pPr/>
              <a:t>19</a:t>
            </a:fld>
            <a:endParaRPr lang="en-US"/>
          </a:p>
        </p:txBody>
      </p:sp>
      <p:sp>
        <p:nvSpPr>
          <p:cNvPr id="7475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56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19</a:t>
            </a:r>
          </a:p>
        </p:txBody>
      </p:sp>
      <p:sp>
        <p:nvSpPr>
          <p:cNvPr id="74757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58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59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7476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46321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4720EA-AD52-3E42-A4C3-448B81B44178}" type="slidenum">
              <a:rPr lang="en-US"/>
              <a:pPr/>
              <a:t>20</a:t>
            </a:fld>
            <a:endParaRPr lang="en-US"/>
          </a:p>
        </p:txBody>
      </p:sp>
      <p:sp>
        <p:nvSpPr>
          <p:cNvPr id="7475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56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19</a:t>
            </a:r>
          </a:p>
        </p:txBody>
      </p:sp>
      <p:sp>
        <p:nvSpPr>
          <p:cNvPr id="74757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58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59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7476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1009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1F5F38-75C4-DA4F-834F-9DC63F10A4AF}" type="slidenum">
              <a:rPr lang="en-US"/>
              <a:pPr/>
              <a:t>3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71332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F9EC53-6DD3-C643-93A7-C4A49180B375}" type="slidenum">
              <a:rPr lang="en-US"/>
              <a:pPr/>
              <a:t>21</a:t>
            </a:fld>
            <a:endParaRPr lang="en-US"/>
          </a:p>
        </p:txBody>
      </p:sp>
      <p:sp>
        <p:nvSpPr>
          <p:cNvPr id="7680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04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20</a:t>
            </a:r>
          </a:p>
        </p:txBody>
      </p:sp>
      <p:sp>
        <p:nvSpPr>
          <p:cNvPr id="76805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06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07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7680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68292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36C7D0-94C4-E84D-A3DF-BB0EA5E71DAC}" type="slidenum">
              <a:rPr lang="en-US"/>
              <a:pPr/>
              <a:t>22</a:t>
            </a:fld>
            <a:endParaRPr lang="en-US"/>
          </a:p>
        </p:txBody>
      </p:sp>
      <p:sp>
        <p:nvSpPr>
          <p:cNvPr id="8089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23</a:t>
            </a:r>
          </a:p>
        </p:txBody>
      </p:sp>
      <p:sp>
        <p:nvSpPr>
          <p:cNvPr id="8090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3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8090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11175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7726FC-5ABB-0846-8F30-B2DC9C277876}" type="slidenum">
              <a:rPr lang="en-US"/>
              <a:pPr/>
              <a:t>23</a:t>
            </a:fld>
            <a:endParaRPr lang="en-US"/>
          </a:p>
        </p:txBody>
      </p:sp>
      <p:sp>
        <p:nvSpPr>
          <p:cNvPr id="8294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24</a:t>
            </a:r>
          </a:p>
        </p:txBody>
      </p:sp>
      <p:sp>
        <p:nvSpPr>
          <p:cNvPr id="82949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0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1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8295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98247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7726FC-5ABB-0846-8F30-B2DC9C277876}" type="slidenum">
              <a:rPr lang="en-US"/>
              <a:pPr/>
              <a:t>24</a:t>
            </a:fld>
            <a:endParaRPr lang="en-US"/>
          </a:p>
        </p:txBody>
      </p:sp>
      <p:sp>
        <p:nvSpPr>
          <p:cNvPr id="8294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24</a:t>
            </a:r>
          </a:p>
        </p:txBody>
      </p:sp>
      <p:sp>
        <p:nvSpPr>
          <p:cNvPr id="82949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0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1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8295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52135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632ED0-61D6-A84E-B978-428929167819}" type="slidenum">
              <a:rPr lang="en-US"/>
              <a:pPr/>
              <a:t>25</a:t>
            </a:fld>
            <a:endParaRPr lang="en-US"/>
          </a:p>
        </p:txBody>
      </p:sp>
      <p:sp>
        <p:nvSpPr>
          <p:cNvPr id="8499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996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24</a:t>
            </a:r>
          </a:p>
        </p:txBody>
      </p:sp>
      <p:sp>
        <p:nvSpPr>
          <p:cNvPr id="84997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998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999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8500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7173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6A6315-F631-9A4A-B5EA-921B38074AA8}" type="slidenum">
              <a:rPr lang="en-US"/>
              <a:pPr/>
              <a:t>26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65597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36C7D0-94C4-E84D-A3DF-BB0EA5E71DAC}" type="slidenum">
              <a:rPr lang="en-US"/>
              <a:pPr/>
              <a:t>27</a:t>
            </a:fld>
            <a:endParaRPr lang="en-US"/>
          </a:p>
        </p:txBody>
      </p:sp>
      <p:sp>
        <p:nvSpPr>
          <p:cNvPr id="8089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23</a:t>
            </a:r>
          </a:p>
        </p:txBody>
      </p:sp>
      <p:sp>
        <p:nvSpPr>
          <p:cNvPr id="8090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3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8090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7263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7726FC-5ABB-0846-8F30-B2DC9C277876}" type="slidenum">
              <a:rPr lang="en-US"/>
              <a:pPr/>
              <a:t>28</a:t>
            </a:fld>
            <a:endParaRPr lang="en-US"/>
          </a:p>
        </p:txBody>
      </p:sp>
      <p:sp>
        <p:nvSpPr>
          <p:cNvPr id="8294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24</a:t>
            </a:r>
          </a:p>
        </p:txBody>
      </p:sp>
      <p:sp>
        <p:nvSpPr>
          <p:cNvPr id="82949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0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1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8295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86893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7726FC-5ABB-0846-8F30-B2DC9C277876}" type="slidenum">
              <a:rPr lang="en-US"/>
              <a:pPr/>
              <a:t>29</a:t>
            </a:fld>
            <a:endParaRPr lang="en-US"/>
          </a:p>
        </p:txBody>
      </p:sp>
      <p:sp>
        <p:nvSpPr>
          <p:cNvPr id="8294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24</a:t>
            </a:r>
          </a:p>
        </p:txBody>
      </p:sp>
      <p:sp>
        <p:nvSpPr>
          <p:cNvPr id="82949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0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1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8295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94385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247E1F-4B5F-C542-9FFA-828A0E01FD41}" type="slidenum">
              <a:rPr lang="en-US"/>
              <a:pPr/>
              <a:t>30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086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2DD3A-2F7E-AD40-B02B-6D34A36DFD9B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2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1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151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09422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247E1F-4B5F-C542-9FFA-828A0E01FD41}" type="slidenum">
              <a:rPr lang="en-US"/>
              <a:pPr/>
              <a:t>31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33845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65BFE9-C66D-7A42-8D9F-6C66279FE7FB}" type="slidenum">
              <a:rPr lang="en-US"/>
              <a:pPr/>
              <a:t>32</a:t>
            </a:fld>
            <a:endParaRPr lang="en-US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7</a:t>
            </a: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3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970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39932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65BFE9-C66D-7A42-8D9F-6C66279FE7FB}" type="slidenum">
              <a:rPr lang="en-US"/>
              <a:pPr/>
              <a:t>33</a:t>
            </a:fld>
            <a:endParaRPr lang="en-US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7</a:t>
            </a: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3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970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469595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65BFE9-C66D-7A42-8D9F-6C66279FE7FB}" type="slidenum">
              <a:rPr lang="en-US"/>
              <a:pPr/>
              <a:t>34</a:t>
            </a:fld>
            <a:endParaRPr lang="en-US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7</a:t>
            </a: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3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970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57807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C00A0F-35A3-0E48-9578-477FF952E266}" type="slidenum">
              <a:rPr lang="en-US"/>
              <a:pPr/>
              <a:t>35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705090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8C4AA1-253F-6242-B7F5-92C48A7E657E}" type="slidenum">
              <a:rPr lang="en-US"/>
              <a:pPr/>
              <a:t>36</a:t>
            </a:fld>
            <a:endParaRPr lang="en-US"/>
          </a:p>
        </p:txBody>
      </p:sp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12</a:t>
            </a:r>
          </a:p>
        </p:txBody>
      </p:sp>
      <p:sp>
        <p:nvSpPr>
          <p:cNvPr id="46085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86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87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608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226267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1FD13E-70AD-074C-A0C7-5DB32C084115}" type="slidenum">
              <a:rPr lang="en-US"/>
              <a:pPr/>
              <a:t>37</a:t>
            </a:fld>
            <a:endParaRPr lang="en-US"/>
          </a:p>
        </p:txBody>
      </p:sp>
      <p:sp>
        <p:nvSpPr>
          <p:cNvPr id="4813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13</a:t>
            </a:r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5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813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660780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1FD13E-70AD-074C-A0C7-5DB32C084115}" type="slidenum">
              <a:rPr lang="en-US"/>
              <a:pPr/>
              <a:t>38</a:t>
            </a:fld>
            <a:endParaRPr lang="en-US"/>
          </a:p>
        </p:txBody>
      </p:sp>
      <p:sp>
        <p:nvSpPr>
          <p:cNvPr id="4813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13</a:t>
            </a:r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5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813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505898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9DF84E-BDA4-5C40-89C9-97B19273CEC8}" type="slidenum">
              <a:rPr lang="en-US"/>
              <a:pPr/>
              <a:t>39</a:t>
            </a:fld>
            <a:endParaRPr lang="en-US"/>
          </a:p>
        </p:txBody>
      </p:sp>
      <p:sp>
        <p:nvSpPr>
          <p:cNvPr id="5017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14</a:t>
            </a:r>
          </a:p>
        </p:txBody>
      </p:sp>
      <p:sp>
        <p:nvSpPr>
          <p:cNvPr id="5018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3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5018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756315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980F27-E54B-E143-AAC4-75CCFAF2372F}" type="slidenum">
              <a:rPr lang="en-US"/>
              <a:pPr/>
              <a:t>40</a:t>
            </a:fld>
            <a:endParaRPr lang="en-US"/>
          </a:p>
        </p:txBody>
      </p:sp>
      <p:sp>
        <p:nvSpPr>
          <p:cNvPr id="9933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23</a:t>
            </a:r>
          </a:p>
        </p:txBody>
      </p:sp>
      <p:sp>
        <p:nvSpPr>
          <p:cNvPr id="9933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5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9933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2239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2DD3A-2F7E-AD40-B02B-6D34A36DFD9B}" type="slidenum">
              <a:rPr lang="en-US"/>
              <a:pPr/>
              <a:t>5</a:t>
            </a:fld>
            <a:endParaRPr lang="en-US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2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1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151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473245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980F27-E54B-E143-AAC4-75CCFAF2372F}" type="slidenum">
              <a:rPr lang="en-US"/>
              <a:pPr/>
              <a:t>41</a:t>
            </a:fld>
            <a:endParaRPr lang="en-US"/>
          </a:p>
        </p:txBody>
      </p:sp>
      <p:sp>
        <p:nvSpPr>
          <p:cNvPr id="9933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23</a:t>
            </a:r>
          </a:p>
        </p:txBody>
      </p:sp>
      <p:sp>
        <p:nvSpPr>
          <p:cNvPr id="9933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5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9933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226605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980F27-E54B-E143-AAC4-75CCFAF2372F}" type="slidenum">
              <a:rPr lang="en-US"/>
              <a:pPr/>
              <a:t>42</a:t>
            </a:fld>
            <a:endParaRPr lang="en-US"/>
          </a:p>
        </p:txBody>
      </p:sp>
      <p:sp>
        <p:nvSpPr>
          <p:cNvPr id="9933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23</a:t>
            </a:r>
          </a:p>
        </p:txBody>
      </p:sp>
      <p:sp>
        <p:nvSpPr>
          <p:cNvPr id="9933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5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9933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060884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D7DC9A-B68F-3E44-9B7D-3C3EF9C7325E}" type="slidenum">
              <a:rPr lang="en-US"/>
              <a:pPr/>
              <a:t>43</a:t>
            </a:fld>
            <a:endParaRPr lang="en-US"/>
          </a:p>
        </p:txBody>
      </p:sp>
      <p:sp>
        <p:nvSpPr>
          <p:cNvPr id="10137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8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22</a:t>
            </a:r>
          </a:p>
        </p:txBody>
      </p:sp>
      <p:sp>
        <p:nvSpPr>
          <p:cNvPr id="10138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8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83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138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23766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E7C0BB-B302-7641-8ACB-C5CF6EE8F024}" type="slidenum">
              <a:rPr lang="en-US"/>
              <a:pPr/>
              <a:t>44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445959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E7C0BB-B302-7641-8ACB-C5CF6EE8F024}" type="slidenum">
              <a:rPr lang="en-US"/>
              <a:pPr/>
              <a:t>45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723189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A695AB-A34A-1145-8C88-AC664D3A02F8}" type="slidenum">
              <a:rPr lang="en-US"/>
              <a:pPr/>
              <a:t>46</a:t>
            </a:fld>
            <a:endParaRPr lang="en-US"/>
          </a:p>
        </p:txBody>
      </p:sp>
      <p:sp>
        <p:nvSpPr>
          <p:cNvPr id="11571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16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25</a:t>
            </a:r>
          </a:p>
        </p:txBody>
      </p:sp>
      <p:sp>
        <p:nvSpPr>
          <p:cNvPr id="115717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18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19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572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922085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45B82B-050A-B948-9481-422A06BF0612}" type="slidenum">
              <a:rPr lang="en-US"/>
              <a:pPr/>
              <a:t>47</a:t>
            </a:fld>
            <a:endParaRPr lang="en-US"/>
          </a:p>
        </p:txBody>
      </p:sp>
      <p:sp>
        <p:nvSpPr>
          <p:cNvPr id="11776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4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26</a:t>
            </a:r>
          </a:p>
        </p:txBody>
      </p:sp>
      <p:sp>
        <p:nvSpPr>
          <p:cNvPr id="117765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6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7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776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6111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45B82B-050A-B948-9481-422A06BF0612}" type="slidenum">
              <a:rPr lang="en-US"/>
              <a:pPr/>
              <a:t>48</a:t>
            </a:fld>
            <a:endParaRPr lang="en-US"/>
          </a:p>
        </p:txBody>
      </p:sp>
      <p:sp>
        <p:nvSpPr>
          <p:cNvPr id="11776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4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26</a:t>
            </a:r>
          </a:p>
        </p:txBody>
      </p:sp>
      <p:sp>
        <p:nvSpPr>
          <p:cNvPr id="117765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6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7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776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704531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CDCBB5-7733-2D41-B82D-CB89B0035492}" type="slidenum">
              <a:rPr lang="en-US"/>
              <a:pPr/>
              <a:t>49</a:t>
            </a:fld>
            <a:endParaRPr lang="en-US"/>
          </a:p>
        </p:txBody>
      </p:sp>
      <p:sp>
        <p:nvSpPr>
          <p:cNvPr id="11981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26</a:t>
            </a:r>
          </a:p>
        </p:txBody>
      </p:sp>
      <p:sp>
        <p:nvSpPr>
          <p:cNvPr id="11981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5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981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581872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CDCBB5-7733-2D41-B82D-CB89B0035492}" type="slidenum">
              <a:rPr lang="en-US"/>
              <a:pPr/>
              <a:t>50</a:t>
            </a:fld>
            <a:endParaRPr lang="en-US"/>
          </a:p>
        </p:txBody>
      </p:sp>
      <p:sp>
        <p:nvSpPr>
          <p:cNvPr id="11981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26</a:t>
            </a:r>
          </a:p>
        </p:txBody>
      </p:sp>
      <p:sp>
        <p:nvSpPr>
          <p:cNvPr id="11981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5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981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9684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2DD3A-2F7E-AD40-B02B-6D34A36DFD9B}" type="slidenum">
              <a:rPr lang="en-US"/>
              <a:pPr/>
              <a:t>6</a:t>
            </a:fld>
            <a:endParaRPr lang="en-US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2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1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151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510080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CDCBB5-7733-2D41-B82D-CB89B0035492}" type="slidenum">
              <a:rPr lang="en-US"/>
              <a:pPr/>
              <a:t>51</a:t>
            </a:fld>
            <a:endParaRPr lang="en-US"/>
          </a:p>
        </p:txBody>
      </p:sp>
      <p:sp>
        <p:nvSpPr>
          <p:cNvPr id="11981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26</a:t>
            </a:r>
          </a:p>
        </p:txBody>
      </p:sp>
      <p:sp>
        <p:nvSpPr>
          <p:cNvPr id="11981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5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981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048557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D09CFB-3304-4F46-8FB4-1944E78A47A2}" type="slidenum">
              <a:rPr lang="en-US"/>
              <a:pPr/>
              <a:t>52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717517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4212E4-F968-F34B-A940-C6A109E031CD}" type="slidenum">
              <a:rPr lang="en-US"/>
              <a:pPr/>
              <a:t>53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090840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D09CFB-3304-4F46-8FB4-1944E78A47A2}" type="slidenum">
              <a:rPr lang="en-US"/>
              <a:pPr/>
              <a:t>54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208691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4212E4-F968-F34B-A940-C6A109E031CD}" type="slidenum">
              <a:rPr lang="en-US"/>
              <a:pPr/>
              <a:t>55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073023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B3BAE8-D7D6-9C4C-B7C9-E12387406AEC}" type="slidenum">
              <a:rPr lang="en-US"/>
              <a:pPr/>
              <a:t>56</a:t>
            </a:fld>
            <a:endParaRPr 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487446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E8A867-ACBB-154B-8D0A-32389BE5FDAC}" type="slidenum">
              <a:rPr lang="en-US"/>
              <a:pPr/>
              <a:t>57</a:t>
            </a:fld>
            <a:endParaRPr lang="en-US"/>
          </a:p>
        </p:txBody>
      </p:sp>
      <p:sp>
        <p:nvSpPr>
          <p:cNvPr id="12595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56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28</a:t>
            </a:r>
          </a:p>
        </p:txBody>
      </p:sp>
      <p:sp>
        <p:nvSpPr>
          <p:cNvPr id="125957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58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59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2596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519507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849288-2217-5041-8F55-E81F38B5F342}" type="slidenum">
              <a:rPr lang="en-US"/>
              <a:pPr/>
              <a:t>58</a:t>
            </a:fld>
            <a:endParaRPr lang="en-US"/>
          </a:p>
        </p:txBody>
      </p:sp>
      <p:sp>
        <p:nvSpPr>
          <p:cNvPr id="13005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5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30</a:t>
            </a:r>
          </a:p>
        </p:txBody>
      </p:sp>
      <p:sp>
        <p:nvSpPr>
          <p:cNvPr id="13005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5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55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3005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148181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BCC678-6363-F043-A03A-48EC1C8F33CE}" type="slidenum">
              <a:rPr lang="en-US"/>
              <a:pPr/>
              <a:t>59</a:t>
            </a:fld>
            <a:endParaRPr lang="en-US"/>
          </a:p>
        </p:txBody>
      </p:sp>
      <p:sp>
        <p:nvSpPr>
          <p:cNvPr id="13209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0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38</a:t>
            </a:r>
          </a:p>
        </p:txBody>
      </p:sp>
      <p:sp>
        <p:nvSpPr>
          <p:cNvPr id="13210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0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03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3210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902017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5A4B4A-394D-E044-B332-3E44D8BB27D6}" type="slidenum">
              <a:rPr lang="en-US"/>
              <a:pPr/>
              <a:t>60</a:t>
            </a:fld>
            <a:endParaRPr lang="en-US"/>
          </a:p>
        </p:txBody>
      </p:sp>
      <p:sp>
        <p:nvSpPr>
          <p:cNvPr id="13414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48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31</a:t>
            </a:r>
          </a:p>
        </p:txBody>
      </p:sp>
      <p:sp>
        <p:nvSpPr>
          <p:cNvPr id="134149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50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51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3415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1872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25EE37-9385-6E4E-B9A5-93862A82325C}" type="slidenum">
              <a:rPr lang="en-US"/>
              <a:pPr/>
              <a:t>7</a:t>
            </a:fld>
            <a:endParaRPr lang="en-US"/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2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356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57772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A5267-4ED0-1D40-9938-46C071C91DA2}" type="slidenum">
              <a:rPr lang="en-US"/>
              <a:pPr/>
              <a:t>61</a:t>
            </a:fld>
            <a:endParaRPr lang="en-US"/>
          </a:p>
        </p:txBody>
      </p:sp>
      <p:sp>
        <p:nvSpPr>
          <p:cNvPr id="13619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196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32</a:t>
            </a:r>
          </a:p>
        </p:txBody>
      </p:sp>
      <p:sp>
        <p:nvSpPr>
          <p:cNvPr id="136197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198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199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3620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529127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BD74A-97AE-9C4D-AB96-877B7BD1A13B}" type="slidenum">
              <a:rPr lang="en-US"/>
              <a:pPr/>
              <a:t>62</a:t>
            </a:fld>
            <a:endParaRPr lang="en-US"/>
          </a:p>
        </p:txBody>
      </p:sp>
      <p:sp>
        <p:nvSpPr>
          <p:cNvPr id="13824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244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33</a:t>
            </a:r>
          </a:p>
        </p:txBody>
      </p:sp>
      <p:sp>
        <p:nvSpPr>
          <p:cNvPr id="138245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246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247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3824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9848441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3F0083-745A-8248-BA9D-9BEB1006E737}" type="slidenum">
              <a:rPr lang="en-US"/>
              <a:pPr/>
              <a:t>63</a:t>
            </a:fld>
            <a:endParaRPr lang="en-US"/>
          </a:p>
        </p:txBody>
      </p:sp>
      <p:sp>
        <p:nvSpPr>
          <p:cNvPr id="14029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29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35</a:t>
            </a:r>
          </a:p>
        </p:txBody>
      </p:sp>
      <p:sp>
        <p:nvSpPr>
          <p:cNvPr id="14029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29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295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4029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7121022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EBE6A4-0055-8144-8F77-D86DF1B26E7F}" type="slidenum">
              <a:rPr lang="en-US"/>
              <a:pPr/>
              <a:t>64</a:t>
            </a:fld>
            <a:endParaRPr lang="en-US"/>
          </a:p>
        </p:txBody>
      </p:sp>
      <p:sp>
        <p:nvSpPr>
          <p:cNvPr id="14848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84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49</a:t>
            </a:r>
          </a:p>
        </p:txBody>
      </p:sp>
      <p:sp>
        <p:nvSpPr>
          <p:cNvPr id="148485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86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87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4848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579926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529E16-9090-AE49-BAB5-EC15AEF9718D}" type="slidenum">
              <a:rPr lang="en-US"/>
              <a:pPr/>
              <a:t>65</a:t>
            </a:fld>
            <a:endParaRPr lang="en-US"/>
          </a:p>
        </p:txBody>
      </p:sp>
      <p:sp>
        <p:nvSpPr>
          <p:cNvPr id="15053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3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50</a:t>
            </a:r>
          </a:p>
        </p:txBody>
      </p:sp>
      <p:sp>
        <p:nvSpPr>
          <p:cNvPr id="15053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3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35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5053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3690017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F6E00-44D7-BD40-9E5E-192826748CF4}" type="slidenum">
              <a:rPr lang="en-US"/>
              <a:pPr/>
              <a:t>66</a:t>
            </a:fld>
            <a:endParaRPr lang="en-US"/>
          </a:p>
        </p:txBody>
      </p:sp>
      <p:sp>
        <p:nvSpPr>
          <p:cNvPr id="15257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8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50</a:t>
            </a:r>
          </a:p>
        </p:txBody>
      </p:sp>
      <p:sp>
        <p:nvSpPr>
          <p:cNvPr id="15258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8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83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5258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0522595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4673C3-4B0C-494A-8C23-ABC37602F6AD}" type="slidenum">
              <a:rPr lang="en-US"/>
              <a:pPr/>
              <a:t>67</a:t>
            </a:fld>
            <a:endParaRPr lang="en-US"/>
          </a:p>
        </p:txBody>
      </p:sp>
      <p:sp>
        <p:nvSpPr>
          <p:cNvPr id="15667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76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51</a:t>
            </a:r>
          </a:p>
        </p:txBody>
      </p:sp>
      <p:sp>
        <p:nvSpPr>
          <p:cNvPr id="156677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78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79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5668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2003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8BD40A-7C01-7A42-982B-CC8FBC677B5F}" type="slidenum">
              <a:rPr lang="en-US"/>
              <a:pPr/>
              <a:t>8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4059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8BD40A-7C01-7A42-982B-CC8FBC677B5F}" type="slidenum">
              <a:rPr lang="en-US"/>
              <a:pPr/>
              <a:t>9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7932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65BFE9-C66D-7A42-8D9F-6C66279FE7FB}" type="slidenum">
              <a:rPr lang="en-US"/>
              <a:pPr/>
              <a:t>10</a:t>
            </a:fld>
            <a:endParaRPr lang="en-US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7</a:t>
            </a: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3" name="Rectangle 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970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endParaRPr 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148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7545" y="6491101"/>
            <a:ext cx="473443" cy="365125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69D54"/>
                </a:solidFill>
              </a:defRPr>
            </a:lvl1pPr>
          </a:lstStyle>
          <a:p>
            <a:fld id="{7CAC93D4-4874-4F40-B6CA-2DDEB3D59E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1272"/>
            <a:ext cx="8667545" cy="365125"/>
          </a:xfrm>
          <a:prstGeom prst="rect">
            <a:avLst/>
          </a:prstGeom>
          <a:solidFill>
            <a:srgbClr val="F69D54"/>
          </a:solidFill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576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1272"/>
            <a:ext cx="8667545" cy="365125"/>
          </a:xfrm>
          <a:prstGeom prst="rect">
            <a:avLst/>
          </a:prstGeom>
          <a:solidFill>
            <a:srgbClr val="F69D54"/>
          </a:solidFill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718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1272"/>
            <a:ext cx="8667545" cy="365125"/>
          </a:xfrm>
          <a:prstGeom prst="rect">
            <a:avLst/>
          </a:prstGeom>
          <a:solidFill>
            <a:srgbClr val="F69D54"/>
          </a:solidFill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426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rgbClr val="C00000"/>
              </a:buClr>
              <a:buFont typeface="Calibri" panose="020F0502020204030204" pitchFamily="34" charset="0"/>
              <a:buChar char="○"/>
              <a:defRPr sz="2800"/>
            </a:lvl1pPr>
            <a:lvl2pPr marL="685800" indent="-228600">
              <a:buClr>
                <a:srgbClr val="C00000"/>
              </a:buClr>
              <a:buSzPct val="60000"/>
              <a:buFont typeface="Wingdings" panose="05000000000000000000" pitchFamily="2" charset="2"/>
              <a:buChar char="q"/>
              <a:defRPr sz="2800"/>
            </a:lvl2pPr>
            <a:lvl3pPr marL="1143000" indent="-228600">
              <a:buClr>
                <a:srgbClr val="C00000"/>
              </a:buClr>
              <a:buFont typeface="Arial" panose="020B0604020202020204" pitchFamily="34" charset="0"/>
              <a:buChar char="•"/>
              <a:defRPr sz="2600"/>
            </a:lvl3pPr>
            <a:lvl4pPr marL="1600200" indent="-228600">
              <a:buClr>
                <a:srgbClr val="C00000"/>
              </a:buClr>
              <a:buFont typeface="Courier New" panose="02070309020205020404" pitchFamily="49" charset="0"/>
              <a:buChar char="o"/>
              <a:defRPr sz="2200"/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§"/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28651" y="1758063"/>
            <a:ext cx="7886699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1272"/>
            <a:ext cx="8667545" cy="365125"/>
          </a:xfrm>
          <a:prstGeom prst="rect">
            <a:avLst/>
          </a:prstGeom>
          <a:solidFill>
            <a:srgbClr val="F69D54"/>
          </a:solidFill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132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1272"/>
            <a:ext cx="8667545" cy="365125"/>
          </a:xfrm>
          <a:prstGeom prst="rect">
            <a:avLst/>
          </a:prstGeom>
          <a:solidFill>
            <a:srgbClr val="F69D54"/>
          </a:solidFill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595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28651" y="1758063"/>
            <a:ext cx="7886699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1272"/>
            <a:ext cx="8667545" cy="365125"/>
          </a:xfrm>
          <a:prstGeom prst="rect">
            <a:avLst/>
          </a:prstGeom>
          <a:solidFill>
            <a:srgbClr val="F69D54"/>
          </a:solidFill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870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0" y="6491272"/>
            <a:ext cx="8667545" cy="365125"/>
          </a:xfrm>
          <a:prstGeom prst="rect">
            <a:avLst/>
          </a:prstGeom>
          <a:solidFill>
            <a:srgbClr val="F69D54"/>
          </a:solidFill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895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28651" y="1758063"/>
            <a:ext cx="7886699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1272"/>
            <a:ext cx="8667545" cy="365125"/>
          </a:xfrm>
          <a:prstGeom prst="rect">
            <a:avLst/>
          </a:prstGeom>
          <a:solidFill>
            <a:srgbClr val="F69D54"/>
          </a:solidFill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330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1272"/>
            <a:ext cx="8667545" cy="365125"/>
          </a:xfrm>
          <a:prstGeom prst="rect">
            <a:avLst/>
          </a:prstGeom>
          <a:solidFill>
            <a:srgbClr val="F69D54"/>
          </a:solidFill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511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1272"/>
            <a:ext cx="8667545" cy="365125"/>
          </a:xfrm>
          <a:prstGeom prst="rect">
            <a:avLst/>
          </a:prstGeom>
          <a:solidFill>
            <a:srgbClr val="F69D54"/>
          </a:solidFill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74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1272"/>
            <a:ext cx="8667545" cy="365125"/>
          </a:xfrm>
          <a:prstGeom prst="rect">
            <a:avLst/>
          </a:prstGeom>
          <a:solidFill>
            <a:srgbClr val="F69D54"/>
          </a:solidFill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911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t="-31000" b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7545" y="6491101"/>
            <a:ext cx="473443" cy="365125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69D54"/>
                </a:solidFill>
              </a:defRPr>
            </a:lvl1pPr>
          </a:lstStyle>
          <a:p>
            <a:fld id="{7CAC93D4-4874-4F40-B6CA-2DDEB3D59E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437696"/>
            <a:ext cx="9143999" cy="6142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45719" cy="6499122"/>
          </a:xfrm>
          <a:prstGeom prst="rect">
            <a:avLst/>
          </a:prstGeom>
          <a:solidFill>
            <a:srgbClr val="F69D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45116" y="1"/>
            <a:ext cx="45719" cy="6491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1272"/>
            <a:ext cx="8667545" cy="365125"/>
          </a:xfrm>
          <a:prstGeom prst="rect">
            <a:avLst/>
          </a:prstGeom>
          <a:solidFill>
            <a:srgbClr val="F69D54"/>
          </a:solidFill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6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Relationship Id="rId4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Relationship Id="rId4" Type="http://schemas.openxmlformats.org/officeDocument/2006/relationships/image" Target="../media/image1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Relationship Id="rId4" Type="http://schemas.openxmlformats.org/officeDocument/2006/relationships/image" Target="../media/image1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Relationship Id="rId4" Type="http://schemas.openxmlformats.org/officeDocument/2006/relationships/image" Target="../media/image1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Relationship Id="rId4" Type="http://schemas.openxmlformats.org/officeDocument/2006/relationships/image" Target="../media/image14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Relationship Id="rId4" Type="http://schemas.openxmlformats.org/officeDocument/2006/relationships/image" Target="../media/image15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Relationship Id="rId4" Type="http://schemas.openxmlformats.org/officeDocument/2006/relationships/image" Target="../media/image16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Relationship Id="rId4" Type="http://schemas.openxmlformats.org/officeDocument/2006/relationships/image" Target="../media/image17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Relationship Id="rId4" Type="http://schemas.openxmlformats.org/officeDocument/2006/relationships/image" Target="../media/image18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Relationship Id="rId4" Type="http://schemas.openxmlformats.org/officeDocument/2006/relationships/image" Target="../media/image19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4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8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9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0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Relationship Id="rId4" Type="http://schemas.openxmlformats.org/officeDocument/2006/relationships/image" Target="../media/image20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Relationship Id="rId4" Type="http://schemas.openxmlformats.org/officeDocument/2006/relationships/image" Target="../media/image21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8" y="0"/>
            <a:ext cx="5444440" cy="643737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04886" y="1656426"/>
            <a:ext cx="321253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cap="small" dirty="0">
                <a:solidFill>
                  <a:srgbClr val="C00000"/>
                </a:solidFill>
              </a:rPr>
              <a:t>Chapter 4</a:t>
            </a:r>
          </a:p>
          <a:p>
            <a:r>
              <a:rPr lang="en-US" sz="3400" b="1" cap="small" dirty="0">
                <a:solidFill>
                  <a:srgbClr val="C00000"/>
                </a:solidFill>
              </a:rPr>
              <a:t>Time Value of Money</a:t>
            </a:r>
            <a:endParaRPr lang="en-US" sz="3400" b="1" cap="small" dirty="0">
              <a:solidFill>
                <a:srgbClr val="C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428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Future Value of a Lump-Sum Amount </a:t>
            </a:r>
            <a:r>
              <a:rPr lang="en-US" dirty="0" err="1" smtClean="0"/>
              <a:t>FV</a:t>
            </a:r>
            <a:r>
              <a:rPr lang="en-US" baseline="-25000" dirty="0" err="1" smtClean="0"/>
              <a:t>n</a:t>
            </a:r>
            <a:endParaRPr lang="en-US" baseline="-25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10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09302" y="2375731"/>
            <a:ext cx="7806048" cy="1241196"/>
            <a:chOff x="709302" y="2375731"/>
            <a:chExt cx="7806048" cy="1241196"/>
          </a:xfrm>
        </p:grpSpPr>
        <p:sp>
          <p:nvSpPr>
            <p:cNvPr id="7" name="Rounded Rectangle 1"/>
            <p:cNvSpPr>
              <a:spLocks noChangeArrowheads="1"/>
            </p:cNvSpPr>
            <p:nvPr/>
          </p:nvSpPr>
          <p:spPr bwMode="auto">
            <a:xfrm>
              <a:off x="709302" y="2375731"/>
              <a:ext cx="7806048" cy="1241196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606610" y="2666288"/>
              <a:ext cx="28032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err="1" smtClean="0"/>
                <a:t>FV</a:t>
              </a:r>
              <a:r>
                <a:rPr lang="en-US" sz="3200" baseline="-25000" dirty="0" err="1" smtClean="0"/>
                <a:t>n</a:t>
              </a:r>
              <a:r>
                <a:rPr lang="en-US" sz="3200" dirty="0" smtClean="0"/>
                <a:t> = PV(1 + r)</a:t>
              </a:r>
              <a:r>
                <a:rPr lang="en-US" sz="3200" baseline="30000" dirty="0" smtClean="0"/>
                <a:t>n</a:t>
              </a:r>
              <a:r>
                <a:rPr lang="en-US" sz="3200" dirty="0" smtClean="0"/>
                <a:t> </a:t>
              </a:r>
              <a:endParaRPr lang="en-US" sz="3200" dirty="0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Four Ways to Solve Time Value of Money Problems</a:t>
            </a:r>
            <a:endParaRPr lang="en-US" dirty="0"/>
          </a:p>
        </p:txBody>
      </p:sp>
      <p:sp>
        <p:nvSpPr>
          <p:cNvPr id="3072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963" indent="-461963"/>
            <a:r>
              <a:rPr lang="en-US" sz="3200" dirty="0" smtClean="0"/>
              <a:t>Use a cash flow timeline</a:t>
            </a:r>
          </a:p>
          <a:p>
            <a:pPr marL="461963" indent="-461963">
              <a:spcBef>
                <a:spcPts val="1500"/>
              </a:spcBef>
            </a:pPr>
            <a:r>
              <a:rPr lang="en-US" sz="3200" dirty="0" smtClean="0"/>
              <a:t>Use an equation</a:t>
            </a:r>
          </a:p>
          <a:p>
            <a:pPr marL="461963" indent="-461963">
              <a:spcBef>
                <a:spcPts val="1500"/>
              </a:spcBef>
            </a:pPr>
            <a:r>
              <a:rPr lang="en-US" sz="3200" dirty="0" smtClean="0"/>
              <a:t>Use a financial calculator</a:t>
            </a:r>
          </a:p>
          <a:p>
            <a:pPr marL="461963" indent="-461963">
              <a:spcBef>
                <a:spcPts val="1500"/>
              </a:spcBef>
            </a:pPr>
            <a:r>
              <a:rPr lang="en-US" sz="3200" dirty="0" smtClean="0"/>
              <a:t>Use a </a:t>
            </a:r>
            <a:r>
              <a:rPr lang="en-US" sz="3200" dirty="0"/>
              <a:t>s</a:t>
            </a:r>
            <a:r>
              <a:rPr lang="en-US" sz="3200" dirty="0" smtClean="0"/>
              <a:t>preadsheet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11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10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FV</a:t>
            </a:r>
            <a:r>
              <a:rPr lang="en-US" baseline="-25000" dirty="0" err="1" smtClean="0"/>
              <a:t>n</a:t>
            </a:r>
            <a:r>
              <a:rPr lang="en-US" dirty="0" smtClean="0"/>
              <a:t> Timeline Solution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168883"/>
          </a:xfrm>
        </p:spPr>
        <p:txBody>
          <a:bodyPr>
            <a:noAutofit/>
          </a:bodyPr>
          <a:lstStyle/>
          <a:p>
            <a:pPr marL="341313" indent="-341313"/>
            <a:r>
              <a:rPr lang="en-US" sz="3200" dirty="0" smtClean="0"/>
              <a:t>The Future Value of $700 invested at 10% per year for three (3) years</a:t>
            </a:r>
            <a:br>
              <a:rPr lang="en-US" sz="3200" dirty="0" smtClean="0"/>
            </a:b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12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33284" y="3201795"/>
            <a:ext cx="8682527" cy="1316504"/>
            <a:chOff x="393107" y="2877057"/>
            <a:chExt cx="8682527" cy="1316504"/>
          </a:xfrm>
        </p:grpSpPr>
        <p:sp>
          <p:nvSpPr>
            <p:cNvPr id="8" name="Rounded Rectangle 1"/>
            <p:cNvSpPr>
              <a:spLocks noChangeArrowheads="1"/>
            </p:cNvSpPr>
            <p:nvPr/>
          </p:nvSpPr>
          <p:spPr bwMode="auto">
            <a:xfrm>
              <a:off x="393107" y="2877057"/>
              <a:ext cx="8614159" cy="1316504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9" name="AutoShape 60"/>
            <p:cNvCxnSpPr>
              <a:cxnSpLocks noChangeShapeType="1"/>
            </p:cNvCxnSpPr>
            <p:nvPr/>
          </p:nvCxnSpPr>
          <p:spPr bwMode="auto">
            <a:xfrm>
              <a:off x="5748612" y="3369715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AutoShape 61"/>
            <p:cNvCxnSpPr>
              <a:cxnSpLocks noChangeShapeType="1"/>
            </p:cNvCxnSpPr>
            <p:nvPr/>
          </p:nvCxnSpPr>
          <p:spPr bwMode="auto">
            <a:xfrm>
              <a:off x="1783168" y="3369715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62"/>
            <p:cNvCxnSpPr>
              <a:cxnSpLocks noChangeShapeType="1"/>
            </p:cNvCxnSpPr>
            <p:nvPr/>
          </p:nvCxnSpPr>
          <p:spPr bwMode="auto">
            <a:xfrm>
              <a:off x="3765743" y="3368282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63"/>
            <p:cNvCxnSpPr>
              <a:cxnSpLocks noChangeShapeType="1"/>
            </p:cNvCxnSpPr>
            <p:nvPr/>
          </p:nvCxnSpPr>
          <p:spPr bwMode="auto">
            <a:xfrm>
              <a:off x="7751593" y="3374941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Straight Connector 21"/>
            <p:cNvSpPr>
              <a:spLocks noChangeShapeType="1"/>
            </p:cNvSpPr>
            <p:nvPr/>
          </p:nvSpPr>
          <p:spPr bwMode="auto">
            <a:xfrm flipV="1">
              <a:off x="1774619" y="3483629"/>
              <a:ext cx="5980176" cy="1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Text Box 56"/>
            <p:cNvSpPr txBox="1">
              <a:spLocks noChangeArrowheads="1"/>
            </p:cNvSpPr>
            <p:nvPr/>
          </p:nvSpPr>
          <p:spPr bwMode="auto">
            <a:xfrm>
              <a:off x="470018" y="3637811"/>
              <a:ext cx="8605616" cy="53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3205163" algn="dec"/>
                  <a:tab pos="5203825" algn="dec"/>
                  <a:tab pos="7204075" algn="dec"/>
                </a:tabLst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PV</a:t>
              </a:r>
              <a:r>
                <a:rPr kumimoji="0" lang="en-US" alt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</a:t>
              </a:r>
              <a:r>
                <a:rPr lang="en-US" altLang="en-US" sz="2000" dirty="0" smtClean="0">
                  <a:latin typeface="Arial" panose="020B0604020202020204" pitchFamily="34" charset="0"/>
                </a:rPr>
                <a:t> </a:t>
              </a: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=</a:t>
              </a:r>
              <a:r>
                <a:rPr lang="en-US" altLang="en-US" sz="2000" dirty="0" smtClean="0">
                  <a:latin typeface="Arial" panose="020B0604020202020204" pitchFamily="34" charset="0"/>
                </a:rPr>
                <a:t> </a:t>
              </a: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700.00	770.00	847.00	931.70 = FV</a:t>
              </a:r>
              <a:r>
                <a:rPr kumimoji="0" lang="en-US" alt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5" name="Text Box 64"/>
            <p:cNvSpPr txBox="1">
              <a:spLocks noChangeArrowheads="1"/>
            </p:cNvSpPr>
            <p:nvPr/>
          </p:nvSpPr>
          <p:spPr bwMode="auto">
            <a:xfrm>
              <a:off x="1628172" y="3023388"/>
              <a:ext cx="6550153" cy="29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2058988" algn="ctr"/>
                  <a:tab pos="3998913" algn="ctr"/>
                  <a:tab pos="5999163" algn="ctr"/>
                </a:tabLst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0	1	2	3	</a:t>
              </a:r>
            </a:p>
          </p:txBody>
        </p:sp>
        <p:sp>
          <p:nvSpPr>
            <p:cNvPr id="16" name="Text Box 58"/>
            <p:cNvSpPr txBox="1">
              <a:spLocks noChangeArrowheads="1"/>
            </p:cNvSpPr>
            <p:nvPr/>
          </p:nvSpPr>
          <p:spPr bwMode="auto">
            <a:xfrm>
              <a:off x="1846799" y="3162126"/>
              <a:ext cx="1864227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r =  10%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2256079" y="3819967"/>
              <a:ext cx="1051560" cy="5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4220188" y="3818542"/>
              <a:ext cx="1051560" cy="5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09935" y="3817114"/>
              <a:ext cx="1051560" cy="5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 Box 58"/>
            <p:cNvSpPr txBox="1">
              <a:spLocks noChangeArrowheads="1"/>
            </p:cNvSpPr>
            <p:nvPr/>
          </p:nvSpPr>
          <p:spPr bwMode="auto">
            <a:xfrm>
              <a:off x="2272664" y="3502539"/>
              <a:ext cx="910596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latin typeface="Calibri" panose="020F0502020204030204" pitchFamily="34" charset="0"/>
                </a:rPr>
                <a:t>x</a:t>
              </a:r>
              <a:r>
                <a:rPr lang="en-US" altLang="en-US" dirty="0" smtClean="0">
                  <a:latin typeface="Calibri" panose="020F0502020204030204" pitchFamily="34" charset="0"/>
                </a:rPr>
                <a:t> 1.</a:t>
              </a: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Text Box 58"/>
            <p:cNvSpPr txBox="1">
              <a:spLocks noChangeArrowheads="1"/>
            </p:cNvSpPr>
            <p:nvPr/>
          </p:nvSpPr>
          <p:spPr bwMode="auto">
            <a:xfrm>
              <a:off x="4322236" y="3501111"/>
              <a:ext cx="779200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latin typeface="Calibri" panose="020F0502020204030204" pitchFamily="34" charset="0"/>
                </a:rPr>
                <a:t>x</a:t>
              </a:r>
              <a:r>
                <a:rPr lang="en-US" altLang="en-US" dirty="0" smtClean="0">
                  <a:latin typeface="Calibri" panose="020F0502020204030204" pitchFamily="34" charset="0"/>
                </a:rPr>
                <a:t> 1.</a:t>
              </a: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Text Box 58"/>
            <p:cNvSpPr txBox="1">
              <a:spLocks noChangeArrowheads="1"/>
            </p:cNvSpPr>
            <p:nvPr/>
          </p:nvSpPr>
          <p:spPr bwMode="auto">
            <a:xfrm>
              <a:off x="6243621" y="3499683"/>
              <a:ext cx="857937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latin typeface="Calibri" panose="020F0502020204030204" pitchFamily="34" charset="0"/>
                </a:rPr>
                <a:t>x</a:t>
              </a:r>
              <a:r>
                <a:rPr lang="en-US" altLang="en-US" dirty="0" smtClean="0">
                  <a:latin typeface="Calibri" panose="020F0502020204030204" pitchFamily="34" charset="0"/>
                </a:rPr>
                <a:t> 1.</a:t>
              </a: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FV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Equation </a:t>
            </a:r>
            <a:r>
              <a:rPr lang="en-US" dirty="0"/>
              <a:t>Solution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1110953" y="3455438"/>
            <a:ext cx="3957638" cy="1784351"/>
            <a:chOff x="1152" y="1873"/>
            <a:chExt cx="2493" cy="1124"/>
          </a:xfrm>
        </p:grpSpPr>
        <p:sp>
          <p:nvSpPr>
            <p:cNvPr id="34824" name="Rectangle 18"/>
            <p:cNvSpPr>
              <a:spLocks noChangeArrowheads="1"/>
            </p:cNvSpPr>
            <p:nvPr/>
          </p:nvSpPr>
          <p:spPr bwMode="auto">
            <a:xfrm>
              <a:off x="1152" y="1977"/>
              <a:ext cx="117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rgbClr val="000000"/>
                  </a:solidFill>
                  <a:cs typeface="Times New Roman"/>
                </a:rPr>
                <a:t>  </a:t>
              </a:r>
              <a:endParaRPr lang="en-US" sz="3200">
                <a:cs typeface="Times New Roman"/>
              </a:endParaRPr>
            </a:p>
          </p:txBody>
        </p:sp>
        <p:sp>
          <p:nvSpPr>
            <p:cNvPr id="34823" name="Rectangle 23"/>
            <p:cNvSpPr>
              <a:spLocks noChangeArrowheads="1"/>
            </p:cNvSpPr>
            <p:nvPr/>
          </p:nvSpPr>
          <p:spPr bwMode="auto">
            <a:xfrm>
              <a:off x="1921" y="1873"/>
              <a:ext cx="1724" cy="1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 smtClean="0">
                  <a:solidFill>
                    <a:srgbClr val="000000"/>
                  </a:solidFill>
                  <a:cs typeface="Times New Roman"/>
                </a:rPr>
                <a:t>= $700(</a:t>
              </a:r>
              <a:r>
                <a:rPr lang="en-US" sz="3200" dirty="0">
                  <a:solidFill>
                    <a:srgbClr val="000000"/>
                  </a:solidFill>
                  <a:cs typeface="Times New Roman"/>
                </a:rPr>
                <a:t>1.10)</a:t>
              </a:r>
              <a:r>
                <a:rPr lang="en-US" sz="3200" baseline="30000" dirty="0">
                  <a:solidFill>
                    <a:srgbClr val="000000"/>
                  </a:solidFill>
                  <a:cs typeface="Times New Roman"/>
                </a:rPr>
                <a:t>3</a:t>
              </a:r>
              <a:endParaRPr lang="en-US" sz="3200" dirty="0">
                <a:solidFill>
                  <a:srgbClr val="000000"/>
                </a:solidFill>
                <a:cs typeface="Times New Roman"/>
              </a:endParaRPr>
            </a:p>
            <a:p>
              <a:pPr>
                <a:spcBef>
                  <a:spcPts val="1200"/>
                </a:spcBef>
              </a:pPr>
              <a:r>
                <a:rPr lang="en-US" sz="3200" dirty="0" smtClean="0">
                  <a:solidFill>
                    <a:srgbClr val="000000"/>
                  </a:solidFill>
                  <a:cs typeface="Times New Roman"/>
                </a:rPr>
                <a:t>= $700(1.33100)</a:t>
              </a:r>
              <a:endParaRPr lang="en-US" sz="3200" dirty="0">
                <a:solidFill>
                  <a:srgbClr val="000000"/>
                </a:solidFill>
                <a:cs typeface="Times New Roman"/>
              </a:endParaRPr>
            </a:p>
            <a:p>
              <a:pPr>
                <a:spcBef>
                  <a:spcPts val="1200"/>
                </a:spcBef>
              </a:pPr>
              <a:r>
                <a:rPr lang="en-US" sz="3200" dirty="0" smtClean="0">
                  <a:solidFill>
                    <a:srgbClr val="000000"/>
                  </a:solidFill>
                  <a:cs typeface="Times New Roman"/>
                </a:rPr>
                <a:t>= $931.70</a:t>
              </a:r>
              <a:endParaRPr lang="en-US" sz="3200" dirty="0">
                <a:cs typeface="Times New Roman"/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13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709302" y="2042442"/>
            <a:ext cx="7806048" cy="1241196"/>
            <a:chOff x="709302" y="2375731"/>
            <a:chExt cx="7806048" cy="1241196"/>
          </a:xfrm>
        </p:grpSpPr>
        <p:sp>
          <p:nvSpPr>
            <p:cNvPr id="13" name="Rounded Rectangle 1"/>
            <p:cNvSpPr>
              <a:spLocks noChangeArrowheads="1"/>
            </p:cNvSpPr>
            <p:nvPr/>
          </p:nvSpPr>
          <p:spPr bwMode="auto">
            <a:xfrm>
              <a:off x="709302" y="2375731"/>
              <a:ext cx="7806048" cy="1241196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06610" y="2666288"/>
              <a:ext cx="28032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err="1" smtClean="0"/>
                <a:t>FV</a:t>
              </a:r>
              <a:r>
                <a:rPr lang="en-US" sz="3200" baseline="-25000" dirty="0" err="1" smtClean="0"/>
                <a:t>n</a:t>
              </a:r>
              <a:r>
                <a:rPr lang="en-US" sz="3200" dirty="0" smtClean="0"/>
                <a:t> = PV(1 + r)</a:t>
              </a:r>
              <a:r>
                <a:rPr lang="en-US" sz="3200" baseline="30000" dirty="0" smtClean="0"/>
                <a:t>n</a:t>
              </a:r>
              <a:r>
                <a:rPr lang="en-US" sz="3200" dirty="0" smtClean="0"/>
                <a:t> </a:t>
              </a:r>
              <a:endParaRPr lang="en-US" sz="3200" dirty="0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FV</a:t>
            </a:r>
            <a:r>
              <a:rPr lang="en-US" baseline="-25000" dirty="0" err="1"/>
              <a:t>n</a:t>
            </a:r>
            <a:r>
              <a:rPr lang="en-US" dirty="0" smtClean="0"/>
              <a:t> Financial </a:t>
            </a:r>
            <a:r>
              <a:rPr lang="en-US" dirty="0"/>
              <a:t>Calculator Solution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14</a:t>
            </a:fld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196557" y="2496096"/>
            <a:ext cx="8664143" cy="2366459"/>
            <a:chOff x="196557" y="2496096"/>
            <a:chExt cx="8664143" cy="2366459"/>
          </a:xfrm>
        </p:grpSpPr>
        <p:sp>
          <p:nvSpPr>
            <p:cNvPr id="40" name="Rounded Rectangle 1"/>
            <p:cNvSpPr>
              <a:spLocks noChangeArrowheads="1"/>
            </p:cNvSpPr>
            <p:nvPr/>
          </p:nvSpPr>
          <p:spPr bwMode="auto">
            <a:xfrm>
              <a:off x="279984" y="2696095"/>
              <a:ext cx="8556371" cy="2166460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5"/>
            <p:cNvGrpSpPr>
              <a:grpSpLocks noChangeAspect="1"/>
            </p:cNvGrpSpPr>
            <p:nvPr/>
          </p:nvGrpSpPr>
          <p:grpSpPr bwMode="auto">
            <a:xfrm>
              <a:off x="1841362" y="3383418"/>
              <a:ext cx="1132006" cy="667727"/>
              <a:chOff x="4779" y="2108"/>
              <a:chExt cx="651" cy="386"/>
            </a:xfrm>
          </p:grpSpPr>
          <p:sp>
            <p:nvSpPr>
              <p:cNvPr id="20" name="AutoShape 5"/>
              <p:cNvSpPr>
                <a:spLocks noChangeArrowheads="1"/>
              </p:cNvSpPr>
              <p:nvPr/>
            </p:nvSpPr>
            <p:spPr bwMode="auto">
              <a:xfrm>
                <a:off x="4779" y="2130"/>
                <a:ext cx="651" cy="345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666666"/>
                  </a:gs>
                  <a:gs pos="50000">
                    <a:srgbClr val="000000"/>
                  </a:gs>
                  <a:gs pos="100000">
                    <a:srgbClr val="666666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28398" dir="3806097" algn="ctr" rotWithShape="0">
                        <a:srgbClr val="7F7F7F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3200"/>
              </a:p>
            </p:txBody>
          </p:sp>
          <p:sp>
            <p:nvSpPr>
              <p:cNvPr id="21" name="Text Box 2"/>
              <p:cNvSpPr txBox="1">
                <a:spLocks noChangeArrowheads="1"/>
              </p:cNvSpPr>
              <p:nvPr/>
            </p:nvSpPr>
            <p:spPr bwMode="auto">
              <a:xfrm>
                <a:off x="4854" y="2108"/>
                <a:ext cx="492" cy="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32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endParaRPr lang="en-US" sz="3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" name="Group 6"/>
            <p:cNvGrpSpPr>
              <a:grpSpLocks noChangeAspect="1"/>
            </p:cNvGrpSpPr>
            <p:nvPr/>
          </p:nvGrpSpPr>
          <p:grpSpPr bwMode="auto">
            <a:xfrm>
              <a:off x="4486218" y="3379830"/>
              <a:ext cx="1538902" cy="667727"/>
              <a:chOff x="6045" y="1478"/>
              <a:chExt cx="885" cy="386"/>
            </a:xfrm>
          </p:grpSpPr>
          <p:sp>
            <p:nvSpPr>
              <p:cNvPr id="18" name="AutoShape 8"/>
              <p:cNvSpPr>
                <a:spLocks noChangeArrowheads="1"/>
              </p:cNvSpPr>
              <p:nvPr/>
            </p:nvSpPr>
            <p:spPr bwMode="auto">
              <a:xfrm>
                <a:off x="6159" y="1500"/>
                <a:ext cx="651" cy="345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666666"/>
                  </a:gs>
                  <a:gs pos="50000">
                    <a:srgbClr val="000000"/>
                  </a:gs>
                  <a:gs pos="100000">
                    <a:srgbClr val="666666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28398" dir="3806097" algn="ctr" rotWithShape="0">
                        <a:srgbClr val="7F7F7F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3200"/>
              </a:p>
            </p:txBody>
          </p:sp>
          <p:sp>
            <p:nvSpPr>
              <p:cNvPr id="19" name="Text Box 2"/>
              <p:cNvSpPr txBox="1">
                <a:spLocks noChangeArrowheads="1"/>
              </p:cNvSpPr>
              <p:nvPr/>
            </p:nvSpPr>
            <p:spPr bwMode="auto">
              <a:xfrm>
                <a:off x="6045" y="1478"/>
                <a:ext cx="885" cy="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3200" b="1" dirty="0" smtClean="0">
                    <a:solidFill>
                      <a:srgbClr val="FFF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PV</a:t>
                </a:r>
                <a:endParaRPr lang="en-US" sz="3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" name="Group 7"/>
            <p:cNvGrpSpPr>
              <a:grpSpLocks noChangeAspect="1"/>
            </p:cNvGrpSpPr>
            <p:nvPr/>
          </p:nvGrpSpPr>
          <p:grpSpPr bwMode="auto">
            <a:xfrm>
              <a:off x="3066957" y="3378513"/>
              <a:ext cx="1538902" cy="667727"/>
              <a:chOff x="6045" y="1478"/>
              <a:chExt cx="885" cy="386"/>
            </a:xfrm>
          </p:grpSpPr>
          <p:sp>
            <p:nvSpPr>
              <p:cNvPr id="15" name="AutoShape 11"/>
              <p:cNvSpPr>
                <a:spLocks noChangeArrowheads="1"/>
              </p:cNvSpPr>
              <p:nvPr/>
            </p:nvSpPr>
            <p:spPr bwMode="auto">
              <a:xfrm>
                <a:off x="6159" y="1500"/>
                <a:ext cx="651" cy="345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666666"/>
                  </a:gs>
                  <a:gs pos="50000">
                    <a:srgbClr val="000000"/>
                  </a:gs>
                  <a:gs pos="100000">
                    <a:srgbClr val="666666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28398" dir="3806097" algn="ctr" rotWithShape="0">
                        <a:srgbClr val="7F7F7F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3200"/>
              </a:p>
            </p:txBody>
          </p:sp>
          <p:sp>
            <p:nvSpPr>
              <p:cNvPr id="17" name="Text Box 2"/>
              <p:cNvSpPr txBox="1">
                <a:spLocks noChangeArrowheads="1"/>
              </p:cNvSpPr>
              <p:nvPr/>
            </p:nvSpPr>
            <p:spPr bwMode="auto">
              <a:xfrm>
                <a:off x="6045" y="1478"/>
                <a:ext cx="885" cy="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3200" b="1" dirty="0" smtClean="0">
                    <a:solidFill>
                      <a:srgbClr val="FFF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I/Y</a:t>
                </a:r>
                <a:endParaRPr lang="en-US" sz="3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9" name="Group 8"/>
            <p:cNvGrpSpPr>
              <a:grpSpLocks noChangeAspect="1"/>
            </p:cNvGrpSpPr>
            <p:nvPr/>
          </p:nvGrpSpPr>
          <p:grpSpPr bwMode="auto">
            <a:xfrm>
              <a:off x="5903364" y="3392537"/>
              <a:ext cx="1538902" cy="667727"/>
              <a:chOff x="6045" y="1478"/>
              <a:chExt cx="885" cy="386"/>
            </a:xfrm>
          </p:grpSpPr>
          <p:sp>
            <p:nvSpPr>
              <p:cNvPr id="13" name="AutoShape 14"/>
              <p:cNvSpPr>
                <a:spLocks noChangeArrowheads="1"/>
              </p:cNvSpPr>
              <p:nvPr/>
            </p:nvSpPr>
            <p:spPr bwMode="auto">
              <a:xfrm>
                <a:off x="6159" y="1500"/>
                <a:ext cx="651" cy="345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666666"/>
                  </a:gs>
                  <a:gs pos="50000">
                    <a:srgbClr val="000000"/>
                  </a:gs>
                  <a:gs pos="100000">
                    <a:srgbClr val="666666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28398" dir="3806097" algn="ctr" rotWithShape="0">
                        <a:srgbClr val="7F7F7F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3200"/>
              </a:p>
            </p:txBody>
          </p:sp>
          <p:sp>
            <p:nvSpPr>
              <p:cNvPr id="14" name="Text Box 2"/>
              <p:cNvSpPr txBox="1">
                <a:spLocks noChangeArrowheads="1"/>
              </p:cNvSpPr>
              <p:nvPr/>
            </p:nvSpPr>
            <p:spPr bwMode="auto">
              <a:xfrm>
                <a:off x="6045" y="1478"/>
                <a:ext cx="885" cy="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32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PMT</a:t>
                </a:r>
                <a:endParaRPr lang="en-US" sz="32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" name="Group 9"/>
            <p:cNvGrpSpPr>
              <a:grpSpLocks noChangeAspect="1"/>
            </p:cNvGrpSpPr>
            <p:nvPr/>
          </p:nvGrpSpPr>
          <p:grpSpPr bwMode="auto">
            <a:xfrm>
              <a:off x="7321798" y="3392537"/>
              <a:ext cx="1538902" cy="667727"/>
              <a:chOff x="6045" y="1478"/>
              <a:chExt cx="885" cy="386"/>
            </a:xfrm>
          </p:grpSpPr>
          <p:sp>
            <p:nvSpPr>
              <p:cNvPr id="11" name="AutoShape 17"/>
              <p:cNvSpPr>
                <a:spLocks noChangeArrowheads="1"/>
              </p:cNvSpPr>
              <p:nvPr/>
            </p:nvSpPr>
            <p:spPr bwMode="auto">
              <a:xfrm>
                <a:off x="6159" y="1500"/>
                <a:ext cx="651" cy="345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666666"/>
                  </a:gs>
                  <a:gs pos="50000">
                    <a:srgbClr val="000000"/>
                  </a:gs>
                  <a:gs pos="100000">
                    <a:srgbClr val="666666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28398" dir="3806097" algn="ctr" rotWithShape="0">
                        <a:srgbClr val="7F7F7F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3200"/>
              </a:p>
            </p:txBody>
          </p:sp>
          <p:sp>
            <p:nvSpPr>
              <p:cNvPr id="12" name="Text Box 2"/>
              <p:cNvSpPr txBox="1">
                <a:spLocks noChangeArrowheads="1"/>
              </p:cNvSpPr>
              <p:nvPr/>
            </p:nvSpPr>
            <p:spPr bwMode="auto">
              <a:xfrm>
                <a:off x="6045" y="1478"/>
                <a:ext cx="885" cy="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32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FV</a:t>
                </a:r>
                <a:endParaRPr lang="en-US" sz="32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7" name="Text Box 3"/>
            <p:cNvSpPr txBox="1">
              <a:spLocks noChangeArrowheads="1"/>
            </p:cNvSpPr>
            <p:nvPr/>
          </p:nvSpPr>
          <p:spPr bwMode="auto">
            <a:xfrm>
              <a:off x="196557" y="2496096"/>
              <a:ext cx="8639798" cy="2272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tabLst>
                  <a:tab pos="1376363" algn="r"/>
                  <a:tab pos="2111375" algn="ctr"/>
                  <a:tab pos="3546475" algn="ctr"/>
                  <a:tab pos="4913313" algn="ctr"/>
                  <a:tab pos="6400800" algn="ctr"/>
                  <a:tab pos="7777163" algn="ctr"/>
                </a:tabLst>
              </a:pPr>
              <a:r>
                <a:rPr lang="en-US" sz="32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	Inputs:	3	</a:t>
              </a:r>
              <a:r>
                <a:rPr lang="en-US" sz="320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r>
                <a:rPr lang="en-US" sz="32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3200" dirty="0" smtClean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-700</a:t>
              </a:r>
              <a:r>
                <a:rPr lang="en-US" sz="32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	0	</a:t>
              </a:r>
              <a:r>
                <a:rPr lang="en-US" sz="3200" dirty="0" smtClean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  <a:p>
              <a:pPr marL="0" marR="0" algn="just">
                <a:spcBef>
                  <a:spcPts val="1500"/>
                </a:spcBef>
                <a:spcAft>
                  <a:spcPts val="0"/>
                </a:spcAft>
                <a:tabLst>
                  <a:tab pos="1376363" algn="r"/>
                  <a:tab pos="2111375" algn="ctr"/>
                  <a:tab pos="3546475" algn="ctr"/>
                  <a:tab pos="4913313" algn="ctr"/>
                  <a:tab pos="6400800" algn="ctr"/>
                  <a:tab pos="7777163" algn="ctr"/>
                </a:tabLst>
              </a:pPr>
              <a:endPara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algn="just">
                <a:lnSpc>
                  <a:spcPts val="1400"/>
                </a:lnSpc>
                <a:spcBef>
                  <a:spcPts val="1200"/>
                </a:spcBef>
                <a:spcAft>
                  <a:spcPts val="0"/>
                </a:spcAft>
                <a:tabLst>
                  <a:tab pos="1376363" algn="r"/>
                  <a:tab pos="2111375" algn="ctr"/>
                  <a:tab pos="3546475" algn="ctr"/>
                  <a:tab pos="4913313" algn="ctr"/>
                  <a:tab pos="6400800" algn="ctr"/>
                  <a:tab pos="7777163" algn="ctr"/>
                </a:tabLst>
              </a:pPr>
              <a:r>
                <a:rPr lang="en-US" sz="32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	Output:					=</a:t>
              </a:r>
              <a:r>
                <a:rPr lang="en-US" sz="3200" dirty="0">
                  <a:solidFill>
                    <a:srgbClr val="2C7C34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smtClean="0">
                  <a:solidFill>
                    <a:srgbClr val="0066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931.70</a:t>
              </a:r>
              <a:endPara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3686887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FV</a:t>
            </a:r>
            <a:r>
              <a:rPr lang="en-US" baseline="-25000" dirty="0" err="1"/>
              <a:t>n</a:t>
            </a:r>
            <a:r>
              <a:rPr lang="en-US" dirty="0" smtClean="0"/>
              <a:t> Spreadsheet Solution— </a:t>
            </a:r>
            <a:br>
              <a:rPr lang="en-US" dirty="0" smtClean="0"/>
            </a:br>
            <a:r>
              <a:rPr lang="en-US" dirty="0" smtClean="0"/>
              <a:t>MS Excel</a:t>
            </a:r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28650" y="1988318"/>
            <a:ext cx="803889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ＭＳ Ｐゴシック" charset="-128"/>
              </a:rPr>
              <a:t>Set up a table that contains the data used to solve the problem.</a:t>
            </a:r>
          </a:p>
          <a:p>
            <a:pPr marL="457200" lvl="0" indent="-457200">
              <a:spcBef>
                <a:spcPts val="1000"/>
              </a:spcBef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sz="3200" kern="0" dirty="0" smtClean="0"/>
              <a:t>Click </a:t>
            </a:r>
            <a:r>
              <a:rPr lang="en-US" sz="3200" i="1" kern="0" dirty="0" err="1" smtClean="0"/>
              <a:t>f</a:t>
            </a:r>
            <a:r>
              <a:rPr lang="en-US" sz="3200" i="1" kern="0" baseline="-25000" dirty="0" err="1" smtClean="0"/>
              <a:t>x</a:t>
            </a:r>
            <a:r>
              <a:rPr lang="en-US" sz="3200" i="1" kern="0" dirty="0" smtClean="0"/>
              <a:t> </a:t>
            </a:r>
            <a:r>
              <a:rPr lang="en-US" sz="3200" kern="0" dirty="0" smtClean="0"/>
              <a:t>and choose the FV function.</a:t>
            </a:r>
          </a:p>
          <a:p>
            <a:pPr marL="457200" marR="0" lvl="0" indent="-457200" algn="l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ＭＳ Ｐゴシック" charset="-128"/>
              </a:rPr>
              <a:t>Click the cells containing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ＭＳ Ｐゴシック" charset="-128"/>
              </a:rPr>
              <a:t>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ＭＳ Ｐゴシック" charset="-128"/>
              </a:rPr>
              <a:t>the appropriate data to enter the data into the FV function.</a:t>
            </a:r>
          </a:p>
          <a:p>
            <a:pPr marL="457200" marR="0" lvl="0" indent="-457200" algn="l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ＭＳ Ｐゴシック" charset="-128"/>
              </a:rPr>
              <a:t>Calculate the answer.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15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FV</a:t>
            </a:r>
            <a:r>
              <a:rPr lang="en-US" baseline="-25000" dirty="0" err="1"/>
              <a:t>n</a:t>
            </a:r>
            <a:r>
              <a:rPr lang="en-US" dirty="0" smtClean="0"/>
              <a:t> Spreadsheet Solution—</a:t>
            </a:r>
            <a:br>
              <a:rPr lang="en-US" dirty="0" smtClean="0"/>
            </a:br>
            <a:r>
              <a:rPr lang="en-US" dirty="0" smtClean="0"/>
              <a:t>MS Excel (cont.)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3495" y="1844067"/>
            <a:ext cx="5400675" cy="451485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16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535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Value of an Annuity—FVA </a:t>
            </a:r>
            <a:endParaRPr lang="en-US" dirty="0"/>
          </a:p>
        </p:txBody>
      </p:sp>
      <p:sp>
        <p:nvSpPr>
          <p:cNvPr id="67591" name="Rectangle 8"/>
          <p:cNvSpPr>
            <a:spLocks noGrp="1" noChangeArrowheads="1"/>
          </p:cNvSpPr>
          <p:nvPr>
            <p:ph idx="1"/>
          </p:nvPr>
        </p:nvSpPr>
        <p:spPr>
          <a:xfrm>
            <a:off x="628649" y="1825625"/>
            <a:ext cx="8038895" cy="4351338"/>
          </a:xfrm>
        </p:spPr>
        <p:txBody>
          <a:bodyPr/>
          <a:lstStyle/>
          <a:p>
            <a:pPr marL="341313" indent="-341313"/>
            <a:r>
              <a:rPr lang="en-US" sz="3200" dirty="0" smtClean="0"/>
              <a:t>Annuity—a series of payments of equal amounts at fixed intervals for a specified number of periods.</a:t>
            </a:r>
          </a:p>
          <a:p>
            <a:pPr marL="803275" lvl="1" indent="-346075">
              <a:spcBef>
                <a:spcPts val="1000"/>
              </a:spcBef>
            </a:pPr>
            <a:r>
              <a:rPr lang="en-US" dirty="0" smtClean="0"/>
              <a:t>Ordinary (deferred) Annuity—an annuity whose payments occur at the </a:t>
            </a:r>
            <a:r>
              <a:rPr lang="en-US" dirty="0" smtClean="0">
                <a:solidFill>
                  <a:srgbClr val="C00000"/>
                </a:solidFill>
              </a:rPr>
              <a:t>end</a:t>
            </a:r>
            <a:r>
              <a:rPr lang="en-US" dirty="0" smtClean="0"/>
              <a:t> of each period.</a:t>
            </a:r>
          </a:p>
          <a:p>
            <a:pPr marL="803275" lvl="1" indent="-346075">
              <a:spcBef>
                <a:spcPts val="1000"/>
              </a:spcBef>
            </a:pPr>
            <a:r>
              <a:rPr lang="en-US" dirty="0" smtClean="0"/>
              <a:t>Annuity Due—an annuity whose payments occur at the </a:t>
            </a:r>
            <a:r>
              <a:rPr lang="en-US" dirty="0" smtClean="0">
                <a:solidFill>
                  <a:srgbClr val="C00000"/>
                </a:solidFill>
              </a:rPr>
              <a:t>beginning</a:t>
            </a:r>
            <a:r>
              <a:rPr lang="en-US" dirty="0" smtClean="0"/>
              <a:t> of each period.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758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8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914400" y="2133600"/>
            <a:ext cx="76200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573088" indent="-573088">
              <a:buClr>
                <a:srgbClr val="642120"/>
              </a:buClr>
              <a:buFont typeface="Monotype Sorts" charset="2"/>
              <a:buChar char="è"/>
            </a:pPr>
            <a:endParaRPr lang="en-US">
              <a:latin typeface="Tahoma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17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6" name="Rectangle 28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What’s the FV of a Three-year Ordinary Annuity of $400 at 5%?</a:t>
            </a:r>
            <a:endParaRPr lang="en-US" sz="3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18</a:t>
            </a:fld>
            <a:endParaRPr lang="en-US"/>
          </a:p>
        </p:txBody>
      </p:sp>
      <p:grpSp>
        <p:nvGrpSpPr>
          <p:cNvPr id="71695" name="Group 71694"/>
          <p:cNvGrpSpPr/>
          <p:nvPr/>
        </p:nvGrpSpPr>
        <p:grpSpPr>
          <a:xfrm>
            <a:off x="52708" y="2230451"/>
            <a:ext cx="8889044" cy="2862841"/>
            <a:chOff x="180898" y="2230451"/>
            <a:chExt cx="8889044" cy="2862841"/>
          </a:xfrm>
        </p:grpSpPr>
        <p:sp>
          <p:nvSpPr>
            <p:cNvPr id="9" name="Rounded Rectangle 1"/>
            <p:cNvSpPr>
              <a:spLocks noChangeArrowheads="1"/>
            </p:cNvSpPr>
            <p:nvPr/>
          </p:nvSpPr>
          <p:spPr bwMode="auto">
            <a:xfrm>
              <a:off x="361040" y="2230451"/>
              <a:ext cx="8708902" cy="2862841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" name="AutoShape 60"/>
            <p:cNvCxnSpPr>
              <a:cxnSpLocks noChangeShapeType="1"/>
            </p:cNvCxnSpPr>
            <p:nvPr/>
          </p:nvCxnSpPr>
          <p:spPr bwMode="auto">
            <a:xfrm>
              <a:off x="4261629" y="2925330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61"/>
            <p:cNvCxnSpPr>
              <a:cxnSpLocks noChangeShapeType="1"/>
            </p:cNvCxnSpPr>
            <p:nvPr/>
          </p:nvCxnSpPr>
          <p:spPr bwMode="auto">
            <a:xfrm>
              <a:off x="638025" y="2925330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62"/>
            <p:cNvCxnSpPr>
              <a:cxnSpLocks noChangeShapeType="1"/>
            </p:cNvCxnSpPr>
            <p:nvPr/>
          </p:nvCxnSpPr>
          <p:spPr bwMode="auto">
            <a:xfrm>
              <a:off x="2449680" y="2923897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63"/>
            <p:cNvCxnSpPr>
              <a:cxnSpLocks noChangeShapeType="1"/>
            </p:cNvCxnSpPr>
            <p:nvPr/>
          </p:nvCxnSpPr>
          <p:spPr bwMode="auto">
            <a:xfrm>
              <a:off x="6093690" y="2930556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Straight Connector 21"/>
            <p:cNvSpPr>
              <a:spLocks noChangeShapeType="1"/>
            </p:cNvSpPr>
            <p:nvPr/>
          </p:nvSpPr>
          <p:spPr bwMode="auto">
            <a:xfrm flipV="1">
              <a:off x="629476" y="3039242"/>
              <a:ext cx="5458968" cy="1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56"/>
            <p:cNvSpPr txBox="1">
              <a:spLocks noChangeArrowheads="1"/>
            </p:cNvSpPr>
            <p:nvPr/>
          </p:nvSpPr>
          <p:spPr bwMode="auto">
            <a:xfrm>
              <a:off x="180898" y="3118812"/>
              <a:ext cx="6254086" cy="53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2170113" algn="ctr"/>
                  <a:tab pos="3998913" algn="ctr"/>
                  <a:tab pos="5827713" algn="ctr"/>
                  <a:tab pos="7204075" algn="dec"/>
                </a:tabLst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	400	400	400</a:t>
              </a:r>
              <a:endParaRPr kumimoji="0" lang="en-US" alt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 Box 64"/>
            <p:cNvSpPr txBox="1">
              <a:spLocks noChangeArrowheads="1"/>
            </p:cNvSpPr>
            <p:nvPr/>
          </p:nvSpPr>
          <p:spPr bwMode="auto">
            <a:xfrm>
              <a:off x="474487" y="2550532"/>
              <a:ext cx="6071591" cy="29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1889125" algn="ctr"/>
                  <a:tab pos="3717925" algn="ctr"/>
                  <a:tab pos="5546725" algn="ctr"/>
                </a:tabLst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0	1	2	3	</a:t>
              </a:r>
            </a:p>
          </p:txBody>
        </p:sp>
        <p:sp>
          <p:nvSpPr>
            <p:cNvPr id="17" name="Text Box 58"/>
            <p:cNvSpPr txBox="1">
              <a:spLocks noChangeArrowheads="1"/>
            </p:cNvSpPr>
            <p:nvPr/>
          </p:nvSpPr>
          <p:spPr bwMode="auto">
            <a:xfrm>
              <a:off x="1063385" y="2701159"/>
              <a:ext cx="1152261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r =  5%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6105536" y="3641614"/>
              <a:ext cx="1051560" cy="5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 Box 58"/>
            <p:cNvSpPr txBox="1">
              <a:spLocks noChangeArrowheads="1"/>
            </p:cNvSpPr>
            <p:nvPr/>
          </p:nvSpPr>
          <p:spPr bwMode="auto">
            <a:xfrm>
              <a:off x="2531151" y="3964326"/>
              <a:ext cx="1134993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latin typeface="Calibri" panose="020F0502020204030204" pitchFamily="34" charset="0"/>
                </a:rPr>
                <a:t>x</a:t>
              </a:r>
              <a:r>
                <a:rPr lang="en-US" altLang="en-US" dirty="0" smtClean="0">
                  <a:latin typeface="Calibri" panose="020F0502020204030204" pitchFamily="34" charset="0"/>
                </a:rPr>
                <a:t> (1.</a:t>
              </a: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05)</a:t>
              </a:r>
              <a:r>
                <a:rPr kumimoji="0" lang="en-US" altLang="en-US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Text Box 58"/>
            <p:cNvSpPr txBox="1">
              <a:spLocks noChangeArrowheads="1"/>
            </p:cNvSpPr>
            <p:nvPr/>
          </p:nvSpPr>
          <p:spPr bwMode="auto">
            <a:xfrm>
              <a:off x="4329350" y="3634315"/>
              <a:ext cx="1148503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latin typeface="Calibri" panose="020F0502020204030204" pitchFamily="34" charset="0"/>
                </a:rPr>
                <a:t>x</a:t>
              </a:r>
              <a:r>
                <a:rPr lang="en-US" altLang="en-US" dirty="0" smtClean="0">
                  <a:latin typeface="Calibri" panose="020F0502020204030204" pitchFamily="34" charset="0"/>
                </a:rPr>
                <a:t> (1.</a:t>
              </a: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05)</a:t>
              </a:r>
              <a:r>
                <a:rPr kumimoji="0" lang="en-US" altLang="en-US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Text Box 58"/>
            <p:cNvSpPr txBox="1">
              <a:spLocks noChangeArrowheads="1"/>
            </p:cNvSpPr>
            <p:nvPr/>
          </p:nvSpPr>
          <p:spPr bwMode="auto">
            <a:xfrm>
              <a:off x="6192341" y="3311673"/>
              <a:ext cx="1097221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 smtClean="0">
                  <a:latin typeface="Calibri" panose="020F0502020204030204" pitchFamily="34" charset="0"/>
                </a:rPr>
                <a:t>  x (1.</a:t>
              </a: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05)</a:t>
              </a:r>
              <a:r>
                <a:rPr kumimoji="0" lang="en-US" altLang="en-US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0</a:t>
              </a: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  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6114082" y="3452501"/>
              <a:ext cx="0" cy="1907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2449132" y="4312252"/>
              <a:ext cx="4709160" cy="5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4261629" y="3972961"/>
              <a:ext cx="2898648" cy="5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449924" y="3491669"/>
              <a:ext cx="0" cy="82296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266033" y="3472143"/>
              <a:ext cx="0" cy="502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 Box 4"/>
            <p:cNvSpPr txBox="1">
              <a:spLocks noChangeAspect="1" noChangeArrowheads="1"/>
            </p:cNvSpPr>
            <p:nvPr/>
          </p:nvSpPr>
          <p:spPr bwMode="auto">
            <a:xfrm>
              <a:off x="6041879" y="3427188"/>
              <a:ext cx="2350094" cy="1649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300"/>
                </a:spcBef>
                <a:spcAft>
                  <a:spcPts val="0"/>
                </a:spcAft>
                <a:tabLst>
                  <a:tab pos="914400" algn="r"/>
                  <a:tab pos="1598613" algn="dec"/>
                </a:tabLst>
              </a:pPr>
              <a:r>
                <a:rPr lang="en-US" sz="20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	400.00</a:t>
              </a:r>
              <a:endPara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300"/>
                </a:spcBef>
                <a:spcAft>
                  <a:spcPts val="0"/>
                </a:spcAft>
                <a:tabLst>
                  <a:tab pos="914400" algn="r"/>
                  <a:tab pos="1598613" algn="dec"/>
                </a:tabLst>
              </a:pPr>
              <a:r>
                <a:rPr lang="en-U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lang="en-US" sz="20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420.00</a:t>
              </a:r>
              <a:endPara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300"/>
                </a:spcBef>
                <a:spcAft>
                  <a:spcPts val="0"/>
                </a:spcAft>
                <a:tabLst>
                  <a:tab pos="914400" algn="r"/>
                  <a:tab pos="1598613" algn="dec"/>
                </a:tabLst>
              </a:pPr>
              <a:r>
                <a:rPr lang="en-US" sz="20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lang="en-U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  </a:t>
              </a:r>
              <a:r>
                <a:rPr lang="en-US" sz="2000" u="sng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  441.00</a:t>
              </a:r>
              <a:endPara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300"/>
                </a:spcBef>
                <a:spcAft>
                  <a:spcPts val="0"/>
                </a:spcAft>
                <a:tabLst>
                  <a:tab pos="914400" algn="r"/>
                  <a:tab pos="1598613" algn="dec"/>
                </a:tabLst>
              </a:pPr>
              <a:r>
                <a:rPr lang="en-US" sz="20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FVA</a:t>
              </a:r>
              <a:r>
                <a:rPr lang="en-US" sz="2000" b="1" baseline="-25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r>
                <a:rPr lang="en-US" sz="20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= 	</a:t>
              </a:r>
              <a:r>
                <a:rPr lang="en-US" sz="2000" b="1" u="dbl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1,261.00</a:t>
              </a:r>
              <a:endPara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 Box 9"/>
            <p:cNvSpPr txBox="1">
              <a:spLocks noChangeAspect="1" noChangeArrowheads="1"/>
            </p:cNvSpPr>
            <p:nvPr/>
          </p:nvSpPr>
          <p:spPr bwMode="auto">
            <a:xfrm>
              <a:off x="6229891" y="2481422"/>
              <a:ext cx="2797321" cy="91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1376363" algn="ctr"/>
                  <a:tab pos="4059238" algn="l"/>
                </a:tabLst>
              </a:pPr>
              <a:r>
                <a:rPr lang="en-US" b="1" kern="0" dirty="0">
                  <a:ea typeface="Times New Roman" panose="02020603050405020304" pitchFamily="18" charset="0"/>
                </a:rPr>
                <a:t>	</a:t>
              </a:r>
              <a:r>
                <a:rPr lang="en-US" b="1" kern="0" dirty="0" smtClean="0">
                  <a:solidFill>
                    <a:srgbClr val="C00000"/>
                  </a:solidFill>
                  <a:effectLst/>
                  <a:ea typeface="Times New Roman" panose="02020603050405020304" pitchFamily="18" charset="0"/>
                </a:rPr>
                <a:t>Value </a:t>
              </a:r>
              <a:r>
                <a:rPr lang="en-US" b="1" kern="0" dirty="0">
                  <a:solidFill>
                    <a:srgbClr val="C00000"/>
                  </a:solidFill>
                  <a:effectLst/>
                  <a:ea typeface="Times New Roman" panose="02020603050405020304" pitchFamily="18" charset="0"/>
                </a:rPr>
                <a:t>of Each </a:t>
              </a:r>
              <a:r>
                <a:rPr lang="en-US" b="1" kern="0" dirty="0" smtClean="0">
                  <a:solidFill>
                    <a:srgbClr val="C00000"/>
                  </a:solidFill>
                  <a:effectLst/>
                  <a:ea typeface="Times New Roman" panose="02020603050405020304" pitchFamily="18" charset="0"/>
                </a:rPr>
                <a:t>Deposit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230188" algn="l"/>
                  <a:tab pos="1376363" algn="ctr"/>
                  <a:tab pos="2513013" algn="r"/>
                  <a:tab pos="4059238" algn="l"/>
                </a:tabLst>
              </a:pPr>
              <a:r>
                <a:rPr lang="en-US" b="1" kern="0" dirty="0">
                  <a:solidFill>
                    <a:srgbClr val="C00000"/>
                  </a:solidFill>
                  <a:ea typeface="Times New Roman" panose="02020603050405020304" pitchFamily="18" charset="0"/>
                </a:rPr>
                <a:t>		</a:t>
              </a:r>
              <a:r>
                <a:rPr lang="en-US" b="1" kern="0" dirty="0" smtClean="0">
                  <a:solidFill>
                    <a:srgbClr val="C00000"/>
                  </a:solidFill>
                  <a:effectLst/>
                  <a:ea typeface="Times New Roman" panose="02020603050405020304" pitchFamily="18" charset="0"/>
                </a:rPr>
                <a:t>at </a:t>
              </a:r>
              <a:r>
                <a:rPr lang="en-US" b="1" kern="0" dirty="0">
                  <a:solidFill>
                    <a:srgbClr val="C00000"/>
                  </a:solidFill>
                  <a:effectLst/>
                  <a:ea typeface="Times New Roman" panose="02020603050405020304" pitchFamily="18" charset="0"/>
                </a:rPr>
                <a:t>the End of Year </a:t>
              </a:r>
              <a:r>
                <a:rPr lang="en-US" b="1" kern="0" dirty="0" smtClean="0">
                  <a:solidFill>
                    <a:srgbClr val="C00000"/>
                  </a:solidFill>
                  <a:effectLst/>
                  <a:ea typeface="Times New Roman" panose="02020603050405020304" pitchFamily="18" charset="0"/>
                </a:rPr>
                <a:t>3	</a:t>
              </a:r>
              <a:endParaRPr lang="en-US" b="1" kern="0" dirty="0">
                <a:solidFill>
                  <a:srgbClr val="C00000"/>
                </a:solidFill>
                <a:effectLst/>
                <a:ea typeface="Times New Roman" panose="02020603050405020304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2638157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FVA</a:t>
            </a:r>
            <a:r>
              <a:rPr lang="en-US" baseline="-25000" dirty="0" err="1" smtClean="0"/>
              <a:t>n</a:t>
            </a:r>
            <a:r>
              <a:rPr lang="en-US" dirty="0" smtClean="0"/>
              <a:t> Equation Solution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19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20249" y="2158458"/>
            <a:ext cx="7703501" cy="3865044"/>
            <a:chOff x="720249" y="1901442"/>
            <a:chExt cx="7703501" cy="3865044"/>
          </a:xfrm>
        </p:grpSpPr>
        <p:sp>
          <p:nvSpPr>
            <p:cNvPr id="9" name="Rounded Rectangle 1"/>
            <p:cNvSpPr>
              <a:spLocks noChangeArrowheads="1"/>
            </p:cNvSpPr>
            <p:nvPr/>
          </p:nvSpPr>
          <p:spPr bwMode="auto">
            <a:xfrm>
              <a:off x="720249" y="1901442"/>
              <a:ext cx="7703501" cy="3865044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3147" y="2151245"/>
              <a:ext cx="6700085" cy="3395766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7639248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Learning Outcomes</a:t>
            </a:r>
            <a:endParaRPr lang="en-US" dirty="0"/>
          </a:p>
        </p:txBody>
      </p:sp>
      <p:sp>
        <p:nvSpPr>
          <p:cNvPr id="18436" name="Rectangle 8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27113" indent="-1027113"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LO.1</a:t>
            </a:r>
            <a:r>
              <a:rPr lang="en-US" sz="3000" dirty="0" smtClean="0"/>
              <a:t>	Identify various types of cash flow patterns (streams) seen in business.</a:t>
            </a:r>
          </a:p>
          <a:p>
            <a:pPr marL="1027113" indent="-1027113"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LO.2</a:t>
            </a:r>
            <a:r>
              <a:rPr lang="en-US" sz="3000" dirty="0" smtClean="0"/>
              <a:t>	Compute the future value of different cash flow streams. Explain the results.</a:t>
            </a:r>
          </a:p>
          <a:p>
            <a:pPr marL="1027113" indent="-1027113"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LO.3</a:t>
            </a:r>
            <a:r>
              <a:rPr lang="en-US" sz="3000" dirty="0" smtClean="0"/>
              <a:t>	Compute the present value of different cash flow streams. Explain the results.</a:t>
            </a:r>
          </a:p>
          <a:p>
            <a:pPr marL="1027113" indent="-1027113">
              <a:buNone/>
            </a:pPr>
            <a:r>
              <a:rPr lang="en-US" sz="3000" dirty="0">
                <a:solidFill>
                  <a:srgbClr val="C00000"/>
                </a:solidFill>
              </a:rPr>
              <a:t>LO.4</a:t>
            </a:r>
            <a:r>
              <a:rPr lang="en-US" sz="3000" dirty="0"/>
              <a:t>	Compute (a) the return (interest rate) on an investment (loan) and (b) how long it takes to reach a financial goal.</a:t>
            </a:r>
          </a:p>
          <a:p>
            <a:pPr marL="1027113" indent="-1027113">
              <a:buNone/>
            </a:pPr>
            <a:endParaRPr lang="en-US" sz="3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FVA</a:t>
            </a:r>
            <a:r>
              <a:rPr lang="en-US" baseline="-25000" dirty="0" err="1" smtClean="0"/>
              <a:t>n</a:t>
            </a:r>
            <a:r>
              <a:rPr lang="en-US" dirty="0" smtClean="0"/>
              <a:t> Equation Solution (cont.)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20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2110813" y="2295095"/>
            <a:ext cx="4734368" cy="3097301"/>
            <a:chOff x="1683524" y="2030176"/>
            <a:chExt cx="4734368" cy="3097301"/>
          </a:xfrm>
        </p:grpSpPr>
        <p:sp>
          <p:nvSpPr>
            <p:cNvPr id="9" name="Rounded Rectangle 1"/>
            <p:cNvSpPr>
              <a:spLocks noChangeArrowheads="1"/>
            </p:cNvSpPr>
            <p:nvPr/>
          </p:nvSpPr>
          <p:spPr bwMode="auto">
            <a:xfrm>
              <a:off x="1683524" y="2030176"/>
              <a:ext cx="4734368" cy="3097301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2867786"/>
                </p:ext>
              </p:extLst>
            </p:nvPr>
          </p:nvGraphicFramePr>
          <p:xfrm>
            <a:off x="2068082" y="2292560"/>
            <a:ext cx="3737610" cy="27089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Equation" r:id="rId5" imgW="1384300" imgH="1003300" progId="Equation.DSMT4">
                    <p:embed/>
                  </p:oleObj>
                </mc:Choice>
                <mc:Fallback>
                  <p:oleObj name="Equation" r:id="rId5" imgW="1384300" imgH="10033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8082" y="2292560"/>
                          <a:ext cx="3737610" cy="270891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  <p:extLst>
      <p:ext uri="{BB962C8B-B14F-4D97-AF65-F5344CB8AC3E}">
        <p14:creationId xmlns:p14="http://schemas.microsoft.com/office/powerpoint/2010/main" val="13470462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FVA</a:t>
            </a:r>
            <a:r>
              <a:rPr lang="en-US" baseline="-25000" dirty="0" err="1"/>
              <a:t>n</a:t>
            </a:r>
            <a:r>
              <a:rPr lang="en-US" dirty="0" smtClean="0"/>
              <a:t> Financial Calculator Solution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21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6557" y="2487553"/>
            <a:ext cx="8664143" cy="2375002"/>
            <a:chOff x="111097" y="2564467"/>
            <a:chExt cx="8664143" cy="2375002"/>
          </a:xfrm>
        </p:grpSpPr>
        <p:sp>
          <p:nvSpPr>
            <p:cNvPr id="9" name="Rounded Rectangle 1"/>
            <p:cNvSpPr>
              <a:spLocks noChangeArrowheads="1"/>
            </p:cNvSpPr>
            <p:nvPr/>
          </p:nvSpPr>
          <p:spPr bwMode="auto">
            <a:xfrm>
              <a:off x="194524" y="2773009"/>
              <a:ext cx="8556371" cy="2166460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11097" y="2564467"/>
              <a:ext cx="8664143" cy="2272459"/>
              <a:chOff x="179463" y="2983210"/>
              <a:chExt cx="8664143" cy="2272459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1824268" y="3874170"/>
                <a:ext cx="7019338" cy="681751"/>
                <a:chOff x="1089324" y="3908354"/>
                <a:chExt cx="7019338" cy="681751"/>
              </a:xfrm>
            </p:grpSpPr>
            <p:grpSp>
              <p:nvGrpSpPr>
                <p:cNvPr id="13" name="Group 12"/>
                <p:cNvGrpSpPr>
                  <a:grpSpLocks noChangeAspect="1"/>
                </p:cNvGrpSpPr>
                <p:nvPr/>
              </p:nvGrpSpPr>
              <p:grpSpPr bwMode="auto">
                <a:xfrm>
                  <a:off x="1089324" y="3913259"/>
                  <a:ext cx="1132006" cy="667727"/>
                  <a:chOff x="4779" y="2108"/>
                  <a:chExt cx="651" cy="386"/>
                </a:xfrm>
              </p:grpSpPr>
              <p:sp>
                <p:nvSpPr>
                  <p:cNvPr id="26" name="AutoShape 5"/>
                  <p:cNvSpPr>
                    <a:spLocks noChangeArrowheads="1"/>
                  </p:cNvSpPr>
                  <p:nvPr/>
                </p:nvSpPr>
                <p:spPr bwMode="auto">
                  <a:xfrm>
                    <a:off x="4779" y="2130"/>
                    <a:ext cx="651" cy="345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666666"/>
                      </a:gs>
                      <a:gs pos="50000">
                        <a:srgbClr val="000000"/>
                      </a:gs>
                      <a:gs pos="100000">
                        <a:srgbClr val="666666"/>
                      </a:gs>
                    </a:gsLst>
                    <a:lin ang="540000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3200"/>
                  </a:p>
                </p:txBody>
              </p:sp>
              <p:sp>
                <p:nvSpPr>
                  <p:cNvPr id="27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54" y="2108"/>
                    <a:ext cx="492" cy="3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3200" b="1" dirty="0">
                        <a:solidFill>
                          <a:srgbClr val="FFFFFF"/>
                        </a:solidFill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N</a:t>
                    </a:r>
                    <a:endParaRPr lang="en-US" sz="32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4" name="Group 13"/>
                <p:cNvGrpSpPr>
                  <a:grpSpLocks noChangeAspect="1"/>
                </p:cNvGrpSpPr>
                <p:nvPr/>
              </p:nvGrpSpPr>
              <p:grpSpPr bwMode="auto">
                <a:xfrm>
                  <a:off x="3734180" y="3909671"/>
                  <a:ext cx="1538902" cy="667727"/>
                  <a:chOff x="6045" y="1478"/>
                  <a:chExt cx="885" cy="386"/>
                </a:xfrm>
              </p:grpSpPr>
              <p:sp>
                <p:nvSpPr>
                  <p:cNvPr id="24" name="AutoShape 8"/>
                  <p:cNvSpPr>
                    <a:spLocks noChangeArrowheads="1"/>
                  </p:cNvSpPr>
                  <p:nvPr/>
                </p:nvSpPr>
                <p:spPr bwMode="auto">
                  <a:xfrm>
                    <a:off x="6159" y="1500"/>
                    <a:ext cx="651" cy="345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666666"/>
                      </a:gs>
                      <a:gs pos="50000">
                        <a:srgbClr val="000000"/>
                      </a:gs>
                      <a:gs pos="100000">
                        <a:srgbClr val="666666"/>
                      </a:gs>
                    </a:gsLst>
                    <a:lin ang="540000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3200"/>
                  </a:p>
                </p:txBody>
              </p:sp>
              <p:sp>
                <p:nvSpPr>
                  <p:cNvPr id="25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45" y="1478"/>
                    <a:ext cx="885" cy="3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3200" b="1" dirty="0" smtClean="0">
                        <a:solidFill>
                          <a:srgbClr val="FFFFFF"/>
                        </a:solidFill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PV</a:t>
                    </a:r>
                    <a:endParaRPr lang="en-US" sz="32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5" name="Group 14"/>
                <p:cNvGrpSpPr>
                  <a:grpSpLocks noChangeAspect="1"/>
                </p:cNvGrpSpPr>
                <p:nvPr/>
              </p:nvGrpSpPr>
              <p:grpSpPr bwMode="auto">
                <a:xfrm>
                  <a:off x="2314919" y="3908354"/>
                  <a:ext cx="1538902" cy="667727"/>
                  <a:chOff x="6045" y="1478"/>
                  <a:chExt cx="885" cy="386"/>
                </a:xfrm>
              </p:grpSpPr>
              <p:sp>
                <p:nvSpPr>
                  <p:cNvPr id="22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6159" y="1500"/>
                    <a:ext cx="651" cy="345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666666"/>
                      </a:gs>
                      <a:gs pos="50000">
                        <a:srgbClr val="000000"/>
                      </a:gs>
                      <a:gs pos="100000">
                        <a:srgbClr val="666666"/>
                      </a:gs>
                    </a:gsLst>
                    <a:lin ang="540000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3200"/>
                  </a:p>
                </p:txBody>
              </p:sp>
              <p:sp>
                <p:nvSpPr>
                  <p:cNvPr id="23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45" y="1478"/>
                    <a:ext cx="885" cy="3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3200" b="1" dirty="0" smtClean="0">
                        <a:solidFill>
                          <a:srgbClr val="FFFFFF"/>
                        </a:solidFill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I/Y</a:t>
                    </a:r>
                    <a:endParaRPr lang="en-US" sz="32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6" name="Group 15"/>
                <p:cNvGrpSpPr>
                  <a:grpSpLocks noChangeAspect="1"/>
                </p:cNvGrpSpPr>
                <p:nvPr/>
              </p:nvGrpSpPr>
              <p:grpSpPr bwMode="auto">
                <a:xfrm>
                  <a:off x="5151326" y="3922378"/>
                  <a:ext cx="1538902" cy="667727"/>
                  <a:chOff x="6045" y="1478"/>
                  <a:chExt cx="885" cy="386"/>
                </a:xfrm>
              </p:grpSpPr>
              <p:sp>
                <p:nvSpPr>
                  <p:cNvPr id="20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6159" y="1500"/>
                    <a:ext cx="651" cy="345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666666"/>
                      </a:gs>
                      <a:gs pos="50000">
                        <a:srgbClr val="000000"/>
                      </a:gs>
                      <a:gs pos="100000">
                        <a:srgbClr val="666666"/>
                      </a:gs>
                    </a:gsLst>
                    <a:lin ang="540000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3200"/>
                  </a:p>
                </p:txBody>
              </p:sp>
              <p:sp>
                <p:nvSpPr>
                  <p:cNvPr id="21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45" y="1478"/>
                    <a:ext cx="885" cy="3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3200" b="1">
                        <a:solidFill>
                          <a:srgbClr val="FFFFFF"/>
                        </a:solidFill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PMT</a:t>
                    </a:r>
                    <a:endParaRPr lang="en-US" sz="32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7" name="Group 16"/>
                <p:cNvGrpSpPr>
                  <a:grpSpLocks noChangeAspect="1"/>
                </p:cNvGrpSpPr>
                <p:nvPr/>
              </p:nvGrpSpPr>
              <p:grpSpPr bwMode="auto">
                <a:xfrm>
                  <a:off x="6569760" y="3922378"/>
                  <a:ext cx="1538902" cy="667727"/>
                  <a:chOff x="6045" y="1478"/>
                  <a:chExt cx="885" cy="386"/>
                </a:xfrm>
              </p:grpSpPr>
              <p:sp>
                <p:nvSpPr>
                  <p:cNvPr id="18" name="AutoShape 17"/>
                  <p:cNvSpPr>
                    <a:spLocks noChangeArrowheads="1"/>
                  </p:cNvSpPr>
                  <p:nvPr/>
                </p:nvSpPr>
                <p:spPr bwMode="auto">
                  <a:xfrm>
                    <a:off x="6159" y="1500"/>
                    <a:ext cx="651" cy="345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666666"/>
                      </a:gs>
                      <a:gs pos="50000">
                        <a:srgbClr val="000000"/>
                      </a:gs>
                      <a:gs pos="100000">
                        <a:srgbClr val="666666"/>
                      </a:gs>
                    </a:gsLst>
                    <a:lin ang="540000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3200"/>
                  </a:p>
                </p:txBody>
              </p:sp>
              <p:sp>
                <p:nvSpPr>
                  <p:cNvPr id="19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45" y="1478"/>
                    <a:ext cx="885" cy="3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3200" b="1">
                        <a:solidFill>
                          <a:srgbClr val="FFFFFF"/>
                        </a:solidFill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FV</a:t>
                    </a:r>
                    <a:endParaRPr lang="en-US" sz="32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sp>
            <p:nvSpPr>
              <p:cNvPr id="12" name="Text Box 3"/>
              <p:cNvSpPr txBox="1">
                <a:spLocks noChangeArrowheads="1"/>
              </p:cNvSpPr>
              <p:nvPr/>
            </p:nvSpPr>
            <p:spPr bwMode="auto">
              <a:xfrm>
                <a:off x="179463" y="2983210"/>
                <a:ext cx="8639798" cy="22724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just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tabLst>
                    <a:tab pos="1376363" algn="r"/>
                    <a:tab pos="2111375" algn="ctr"/>
                    <a:tab pos="3546475" algn="ctr"/>
                    <a:tab pos="4913313" algn="ctr"/>
                    <a:tab pos="6400800" algn="ctr"/>
                    <a:tab pos="7777163" algn="ctr"/>
                  </a:tabLst>
                </a:pP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Inputs:	3	</a:t>
                </a:r>
                <a:r>
                  <a:rPr lang="en-US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-400</a:t>
                </a: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marL="0" marR="0" algn="just">
                  <a:spcBef>
                    <a:spcPts val="1500"/>
                  </a:spcBef>
                  <a:spcAft>
                    <a:spcPts val="0"/>
                  </a:spcAft>
                  <a:tabLst>
                    <a:tab pos="1376363" algn="r"/>
                    <a:tab pos="2111375" algn="ctr"/>
                    <a:tab pos="3546475" algn="ctr"/>
                    <a:tab pos="4913313" algn="ctr"/>
                    <a:tab pos="6400800" algn="ctr"/>
                    <a:tab pos="7777163" algn="ctr"/>
                  </a:tabLst>
                </a:pPr>
                <a:endParaRPr lang="en-US" sz="3200" dirty="0" smtClean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ts val="1400"/>
                  </a:lnSpc>
                  <a:spcBef>
                    <a:spcPts val="1200"/>
                  </a:spcBef>
                  <a:spcAft>
                    <a:spcPts val="0"/>
                  </a:spcAft>
                  <a:tabLst>
                    <a:tab pos="1376363" algn="r"/>
                    <a:tab pos="2111375" algn="ctr"/>
                    <a:tab pos="3546475" algn="ctr"/>
                    <a:tab pos="4913313" algn="ctr"/>
                    <a:tab pos="6400800" algn="ctr"/>
                    <a:tab pos="7777163" algn="ctr"/>
                  </a:tabLst>
                </a:pP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Output:					=</a:t>
                </a:r>
                <a:r>
                  <a:rPr lang="en-US" sz="3200" dirty="0">
                    <a:solidFill>
                      <a:srgbClr val="2C7C34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smtClean="0">
                    <a:solidFill>
                      <a:srgbClr val="2C7C34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1,261.00</a:t>
                </a:r>
                <a:endParaRPr lang="en-US" sz="3200" b="1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10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FV of an Annuity Due—FVA(DUE)</a:t>
            </a:r>
            <a:r>
              <a:rPr lang="en-US" baseline="-25000" dirty="0" smtClean="0"/>
              <a:t>n</a:t>
            </a:r>
            <a:endParaRPr lang="en-US" baseline="-25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22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23628" y="2230451"/>
            <a:ext cx="8784168" cy="2862841"/>
            <a:chOff x="180898" y="2230451"/>
            <a:chExt cx="8784168" cy="2862841"/>
          </a:xfrm>
        </p:grpSpPr>
        <p:sp>
          <p:nvSpPr>
            <p:cNvPr id="9" name="Rounded Rectangle 1"/>
            <p:cNvSpPr>
              <a:spLocks noChangeArrowheads="1"/>
            </p:cNvSpPr>
            <p:nvPr/>
          </p:nvSpPr>
          <p:spPr bwMode="auto">
            <a:xfrm>
              <a:off x="180898" y="2230451"/>
              <a:ext cx="8714527" cy="2862841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" name="AutoShape 60"/>
            <p:cNvCxnSpPr>
              <a:cxnSpLocks noChangeShapeType="1"/>
            </p:cNvCxnSpPr>
            <p:nvPr/>
          </p:nvCxnSpPr>
          <p:spPr bwMode="auto">
            <a:xfrm>
              <a:off x="4261629" y="2925330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61"/>
            <p:cNvCxnSpPr>
              <a:cxnSpLocks noChangeShapeType="1"/>
            </p:cNvCxnSpPr>
            <p:nvPr/>
          </p:nvCxnSpPr>
          <p:spPr bwMode="auto">
            <a:xfrm>
              <a:off x="638025" y="2925330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62"/>
            <p:cNvCxnSpPr>
              <a:cxnSpLocks noChangeShapeType="1"/>
            </p:cNvCxnSpPr>
            <p:nvPr/>
          </p:nvCxnSpPr>
          <p:spPr bwMode="auto">
            <a:xfrm>
              <a:off x="2449680" y="2923897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63"/>
            <p:cNvCxnSpPr>
              <a:cxnSpLocks noChangeShapeType="1"/>
            </p:cNvCxnSpPr>
            <p:nvPr/>
          </p:nvCxnSpPr>
          <p:spPr bwMode="auto">
            <a:xfrm>
              <a:off x="6093690" y="2930556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Straight Connector 21"/>
            <p:cNvSpPr>
              <a:spLocks noChangeShapeType="1"/>
            </p:cNvSpPr>
            <p:nvPr/>
          </p:nvSpPr>
          <p:spPr bwMode="auto">
            <a:xfrm flipV="1">
              <a:off x="629476" y="3039242"/>
              <a:ext cx="5458968" cy="1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56"/>
            <p:cNvSpPr txBox="1">
              <a:spLocks noChangeArrowheads="1"/>
            </p:cNvSpPr>
            <p:nvPr/>
          </p:nvSpPr>
          <p:spPr bwMode="auto">
            <a:xfrm>
              <a:off x="180898" y="3118812"/>
              <a:ext cx="6254086" cy="53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346075" algn="ctr"/>
                  <a:tab pos="2170113" algn="ctr"/>
                  <a:tab pos="3998913" algn="ctr"/>
                  <a:tab pos="5827713" algn="ctr"/>
                  <a:tab pos="7204075" algn="dec"/>
                </a:tabLst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	400	400	400</a:t>
              </a:r>
              <a:endParaRPr kumimoji="0" lang="en-US" alt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 Box 64"/>
            <p:cNvSpPr txBox="1">
              <a:spLocks noChangeArrowheads="1"/>
            </p:cNvSpPr>
            <p:nvPr/>
          </p:nvSpPr>
          <p:spPr bwMode="auto">
            <a:xfrm>
              <a:off x="474487" y="2550532"/>
              <a:ext cx="6071591" cy="29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1889125" algn="ctr"/>
                  <a:tab pos="3717925" algn="ctr"/>
                  <a:tab pos="5546725" algn="ctr"/>
                </a:tabLst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0	1	2	3	</a:t>
              </a:r>
            </a:p>
          </p:txBody>
        </p:sp>
        <p:sp>
          <p:nvSpPr>
            <p:cNvPr id="17" name="Text Box 58"/>
            <p:cNvSpPr txBox="1">
              <a:spLocks noChangeArrowheads="1"/>
            </p:cNvSpPr>
            <p:nvPr/>
          </p:nvSpPr>
          <p:spPr bwMode="auto">
            <a:xfrm>
              <a:off x="1063385" y="2701159"/>
              <a:ext cx="1152261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r =  5%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4267853" y="3641614"/>
              <a:ext cx="2880360" cy="5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 Box 58"/>
            <p:cNvSpPr txBox="1">
              <a:spLocks noChangeArrowheads="1"/>
            </p:cNvSpPr>
            <p:nvPr/>
          </p:nvSpPr>
          <p:spPr bwMode="auto">
            <a:xfrm>
              <a:off x="542542" y="3964326"/>
              <a:ext cx="1898806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latin typeface="Calibri" panose="020F0502020204030204" pitchFamily="34" charset="0"/>
                </a:rPr>
                <a:t>x</a:t>
              </a:r>
              <a:r>
                <a:rPr lang="en-US" altLang="en-US" dirty="0" smtClean="0">
                  <a:latin typeface="Calibri" panose="020F0502020204030204" pitchFamily="34" charset="0"/>
                </a:rPr>
                <a:t> (1.05</a:t>
              </a: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)</a:t>
              </a:r>
              <a:r>
                <a:rPr kumimoji="0" lang="en-US" altLang="en-US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2</a:t>
              </a:r>
              <a:r>
                <a:rPr kumimoji="0" lang="en-US" altLang="en-US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kumimoji="0" lang="en-US" altLang="en-US" b="0" i="1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x (1.05)</a:t>
              </a:r>
              <a:r>
                <a:rPr kumimoji="0" lang="en-US" altLang="en-US" b="0" i="1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b="0" i="1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Text Box 58"/>
            <p:cNvSpPr txBox="1">
              <a:spLocks noChangeArrowheads="1"/>
            </p:cNvSpPr>
            <p:nvPr/>
          </p:nvSpPr>
          <p:spPr bwMode="auto">
            <a:xfrm>
              <a:off x="2465033" y="3634315"/>
              <a:ext cx="1752792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ts val="800"/>
                </a:spcAft>
              </a:pPr>
              <a:r>
                <a:rPr lang="en-US" altLang="en-US" dirty="0">
                  <a:latin typeface="Calibri" panose="020F0502020204030204" pitchFamily="34" charset="0"/>
                </a:rPr>
                <a:t>x</a:t>
              </a:r>
              <a:r>
                <a:rPr lang="en-US" altLang="en-US" dirty="0" smtClean="0">
                  <a:latin typeface="Calibri" panose="020F0502020204030204" pitchFamily="34" charset="0"/>
                </a:rPr>
                <a:t> (1.</a:t>
              </a: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05)</a:t>
              </a:r>
              <a:r>
                <a:rPr kumimoji="0" lang="en-US" altLang="en-US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 </a:t>
              </a:r>
              <a:r>
                <a:rPr lang="en-US" altLang="en-US" i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x (</a:t>
              </a:r>
              <a:r>
                <a:rPr lang="en-US" altLang="en-US" i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1.05)</a:t>
              </a:r>
              <a:r>
                <a:rPr lang="en-US" altLang="en-US" i="1" baseline="30000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 </a:t>
              </a:r>
              <a:endParaRPr kumimoji="0" lang="en-US" alt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Text Box 58"/>
            <p:cNvSpPr txBox="1">
              <a:spLocks noChangeArrowheads="1"/>
            </p:cNvSpPr>
            <p:nvPr/>
          </p:nvSpPr>
          <p:spPr bwMode="auto">
            <a:xfrm>
              <a:off x="4354664" y="3311673"/>
              <a:ext cx="1947298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ts val="800"/>
                </a:spcAft>
              </a:pPr>
              <a:r>
                <a:rPr lang="en-US" altLang="en-US" dirty="0" smtClean="0">
                  <a:latin typeface="Calibri" panose="020F0502020204030204" pitchFamily="34" charset="0"/>
                </a:rPr>
                <a:t>  x (1.</a:t>
              </a: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05)</a:t>
              </a:r>
              <a:r>
                <a:rPr kumimoji="0" lang="en-US" altLang="en-US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0 </a:t>
              </a:r>
              <a:r>
                <a:rPr lang="en-US" altLang="en-US" i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x (</a:t>
              </a:r>
              <a:r>
                <a:rPr lang="en-US" altLang="en-US" i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1.05)</a:t>
              </a: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  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4267527" y="3452501"/>
              <a:ext cx="0" cy="1907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620327" y="4312252"/>
              <a:ext cx="6537960" cy="5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2450577" y="3972961"/>
              <a:ext cx="4727448" cy="5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21122" y="3491669"/>
              <a:ext cx="0" cy="82296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446115" y="3472143"/>
              <a:ext cx="0" cy="502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spect="1" noChangeArrowheads="1"/>
            </p:cNvSpPr>
            <p:nvPr/>
          </p:nvSpPr>
          <p:spPr bwMode="auto">
            <a:xfrm>
              <a:off x="5563311" y="3444282"/>
              <a:ext cx="2973937" cy="1649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300"/>
                </a:spcBef>
                <a:spcAft>
                  <a:spcPts val="0"/>
                </a:spcAft>
                <a:tabLst>
                  <a:tab pos="914400" algn="r"/>
                  <a:tab pos="2170113" algn="dec"/>
                </a:tabLst>
              </a:pPr>
              <a:r>
                <a:rPr lang="en-U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lang="en-US" sz="20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420.00</a:t>
              </a:r>
              <a:endPara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300"/>
                </a:spcBef>
                <a:spcAft>
                  <a:spcPts val="0"/>
                </a:spcAft>
                <a:tabLst>
                  <a:tab pos="914400" algn="r"/>
                  <a:tab pos="2170113" algn="dec"/>
                </a:tabLst>
              </a:pPr>
              <a:r>
                <a:rPr lang="en-U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lang="en-US" sz="20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441.00</a:t>
              </a:r>
              <a:endPara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300"/>
                </a:spcBef>
                <a:spcAft>
                  <a:spcPts val="0"/>
                </a:spcAft>
                <a:tabLst>
                  <a:tab pos="914400" algn="r"/>
                  <a:tab pos="2170113" algn="dec"/>
                </a:tabLst>
              </a:pPr>
              <a:r>
                <a:rPr lang="en-US" sz="20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lang="en-U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  </a:t>
              </a:r>
              <a:r>
                <a:rPr lang="en-US" sz="2000" u="sng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  </a:t>
              </a:r>
              <a:r>
                <a:rPr lang="en-US" sz="2000" u="sng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463.05</a:t>
              </a:r>
              <a:endPara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R="0">
                <a:spcBef>
                  <a:spcPts val="300"/>
                </a:spcBef>
                <a:spcAft>
                  <a:spcPts val="0"/>
                </a:spcAft>
                <a:tabLst>
                  <a:tab pos="914400" algn="r"/>
                  <a:tab pos="2170113" algn="dec"/>
                </a:tabLst>
              </a:pPr>
              <a:r>
                <a:rPr lang="en-US" sz="20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lang="en-US" sz="2000" b="1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FVA(DUE)</a:t>
              </a:r>
              <a:r>
                <a:rPr lang="en-US" sz="2000" b="1" baseline="-250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r>
                <a:rPr lang="en-US" sz="2000" b="1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= 	</a:t>
              </a:r>
              <a:r>
                <a:rPr lang="en-US" sz="2000" b="1" u="dbl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1,324.05</a:t>
              </a:r>
              <a:endPara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 Box 9"/>
            <p:cNvSpPr txBox="1">
              <a:spLocks noChangeAspect="1" noChangeArrowheads="1"/>
            </p:cNvSpPr>
            <p:nvPr/>
          </p:nvSpPr>
          <p:spPr bwMode="auto">
            <a:xfrm>
              <a:off x="6167745" y="2481422"/>
              <a:ext cx="2797321" cy="623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1376363" algn="ctr"/>
                  <a:tab pos="4059238" algn="l"/>
                </a:tabLst>
              </a:pPr>
              <a:r>
                <a:rPr lang="en-US" b="1" kern="0" dirty="0">
                  <a:ea typeface="Times New Roman" panose="02020603050405020304" pitchFamily="18" charset="0"/>
                </a:rPr>
                <a:t>	</a:t>
              </a:r>
              <a:r>
                <a:rPr lang="en-US" b="1" kern="0" dirty="0" smtClean="0">
                  <a:solidFill>
                    <a:srgbClr val="C00000"/>
                  </a:solidFill>
                  <a:effectLst/>
                  <a:ea typeface="Times New Roman" panose="02020603050405020304" pitchFamily="18" charset="0"/>
                </a:rPr>
                <a:t>Value </a:t>
              </a:r>
              <a:r>
                <a:rPr lang="en-US" b="1" kern="0" dirty="0">
                  <a:solidFill>
                    <a:srgbClr val="C00000"/>
                  </a:solidFill>
                  <a:effectLst/>
                  <a:ea typeface="Times New Roman" panose="02020603050405020304" pitchFamily="18" charset="0"/>
                </a:rPr>
                <a:t>of Each </a:t>
              </a:r>
              <a:r>
                <a:rPr lang="en-US" b="1" kern="0" dirty="0" smtClean="0">
                  <a:solidFill>
                    <a:srgbClr val="C00000"/>
                  </a:solidFill>
                  <a:effectLst/>
                  <a:ea typeface="Times New Roman" panose="02020603050405020304" pitchFamily="18" charset="0"/>
                </a:rPr>
                <a:t>Deposit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230188" algn="l"/>
                  <a:tab pos="1376363" algn="ctr"/>
                  <a:tab pos="2513013" algn="r"/>
                  <a:tab pos="4059238" algn="l"/>
                </a:tabLst>
              </a:pPr>
              <a:r>
                <a:rPr lang="en-US" b="1" kern="0" dirty="0">
                  <a:solidFill>
                    <a:srgbClr val="C00000"/>
                  </a:solidFill>
                  <a:ea typeface="Times New Roman" panose="02020603050405020304" pitchFamily="18" charset="0"/>
                </a:rPr>
                <a:t>		</a:t>
              </a:r>
              <a:r>
                <a:rPr lang="en-US" b="1" kern="0" dirty="0" smtClean="0">
                  <a:solidFill>
                    <a:srgbClr val="C00000"/>
                  </a:solidFill>
                  <a:effectLst/>
                  <a:ea typeface="Times New Roman" panose="02020603050405020304" pitchFamily="18" charset="0"/>
                </a:rPr>
                <a:t>at </a:t>
              </a:r>
              <a:r>
                <a:rPr lang="en-US" b="1" kern="0" dirty="0">
                  <a:solidFill>
                    <a:srgbClr val="C00000"/>
                  </a:solidFill>
                  <a:effectLst/>
                  <a:ea typeface="Times New Roman" panose="02020603050405020304" pitchFamily="18" charset="0"/>
                </a:rPr>
                <a:t>the End of Year </a:t>
              </a:r>
              <a:r>
                <a:rPr lang="en-US" b="1" kern="0" dirty="0" smtClean="0">
                  <a:solidFill>
                    <a:srgbClr val="C00000"/>
                  </a:solidFill>
                  <a:effectLst/>
                  <a:ea typeface="Times New Roman" panose="02020603050405020304" pitchFamily="18" charset="0"/>
                </a:rPr>
                <a:t>3	</a:t>
              </a:r>
              <a:endParaRPr lang="en-US" b="1" kern="0" dirty="0">
                <a:solidFill>
                  <a:srgbClr val="C00000"/>
                </a:solidFill>
                <a:effectLst/>
                <a:ea typeface="Times New Roman" panose="02020603050405020304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8031317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FVA(DUE)</a:t>
            </a:r>
            <a:r>
              <a:rPr lang="en-US" baseline="-25000" dirty="0"/>
              <a:t>n</a:t>
            </a:r>
            <a:r>
              <a:rPr lang="en-US" dirty="0" smtClean="0"/>
              <a:t> Equation </a:t>
            </a:r>
            <a:r>
              <a:rPr lang="en-US" dirty="0"/>
              <a:t>Solution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23</a:t>
            </a:fld>
            <a:endParaRPr lang="en-US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948299" y="324740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376013" y="1989233"/>
            <a:ext cx="8559413" cy="3975731"/>
            <a:chOff x="444381" y="1989233"/>
            <a:chExt cx="8559413" cy="3975731"/>
          </a:xfrm>
        </p:grpSpPr>
        <p:sp>
          <p:nvSpPr>
            <p:cNvPr id="42" name="Rounded Rectangle 1"/>
            <p:cNvSpPr>
              <a:spLocks noChangeArrowheads="1"/>
            </p:cNvSpPr>
            <p:nvPr/>
          </p:nvSpPr>
          <p:spPr bwMode="auto">
            <a:xfrm>
              <a:off x="444381" y="1989233"/>
              <a:ext cx="8559413" cy="3975731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137" y="2200044"/>
              <a:ext cx="7529213" cy="3603048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1016952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FVA(DUE)</a:t>
            </a:r>
            <a:r>
              <a:rPr lang="en-US" baseline="-25000" dirty="0"/>
              <a:t>n</a:t>
            </a:r>
            <a:r>
              <a:rPr lang="en-US" dirty="0" smtClean="0"/>
              <a:t> Equation </a:t>
            </a:r>
            <a:r>
              <a:rPr lang="en-US" dirty="0"/>
              <a:t>Solution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24</a:t>
            </a:fld>
            <a:endParaRPr lang="en-US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948299" y="324740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92680" y="308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5"/>
          <p:cNvSpPr>
            <a:spLocks noChangeAspect="1" noChangeArrowheads="1"/>
          </p:cNvSpPr>
          <p:nvPr/>
        </p:nvSpPr>
        <p:spPr bwMode="auto">
          <a:xfrm>
            <a:off x="1615155" y="2228457"/>
            <a:ext cx="2444865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145136" y="2184000"/>
            <a:ext cx="6640081" cy="3669870"/>
            <a:chOff x="1145136" y="1978900"/>
            <a:chExt cx="6640081" cy="3669870"/>
          </a:xfrm>
        </p:grpSpPr>
        <p:sp>
          <p:nvSpPr>
            <p:cNvPr id="25" name="Rounded Rectangle 1"/>
            <p:cNvSpPr>
              <a:spLocks noChangeArrowheads="1"/>
            </p:cNvSpPr>
            <p:nvPr/>
          </p:nvSpPr>
          <p:spPr bwMode="auto">
            <a:xfrm>
              <a:off x="1145136" y="1978900"/>
              <a:ext cx="6640081" cy="3669870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4407" y="2173869"/>
              <a:ext cx="5822185" cy="3279932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0854990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1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FVA(DUE)</a:t>
            </a:r>
            <a:r>
              <a:rPr lang="en-US" baseline="-25000" dirty="0"/>
              <a:t>n </a:t>
            </a:r>
            <a:r>
              <a:rPr lang="en-US" dirty="0" smtClean="0"/>
              <a:t>Financial Calculator Solution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25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22195" y="2281728"/>
            <a:ext cx="8664143" cy="2580828"/>
            <a:chOff x="222195" y="2281728"/>
            <a:chExt cx="8664143" cy="2580828"/>
          </a:xfrm>
        </p:grpSpPr>
        <p:sp>
          <p:nvSpPr>
            <p:cNvPr id="9" name="Rounded Rectangle 1"/>
            <p:cNvSpPr>
              <a:spLocks noChangeArrowheads="1"/>
            </p:cNvSpPr>
            <p:nvPr/>
          </p:nvSpPr>
          <p:spPr bwMode="auto">
            <a:xfrm>
              <a:off x="305622" y="2281728"/>
              <a:ext cx="8556371" cy="258082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867000" y="3378513"/>
              <a:ext cx="7019338" cy="681751"/>
              <a:chOff x="1089324" y="3908354"/>
              <a:chExt cx="7019338" cy="681751"/>
            </a:xfrm>
          </p:grpSpPr>
          <p:grpSp>
            <p:nvGrpSpPr>
              <p:cNvPr id="13" name="Group 12"/>
              <p:cNvGrpSpPr>
                <a:grpSpLocks noChangeAspect="1"/>
              </p:cNvGrpSpPr>
              <p:nvPr/>
            </p:nvGrpSpPr>
            <p:grpSpPr bwMode="auto">
              <a:xfrm>
                <a:off x="1089324" y="3913259"/>
                <a:ext cx="1132006" cy="667727"/>
                <a:chOff x="4779" y="2108"/>
                <a:chExt cx="651" cy="386"/>
              </a:xfrm>
            </p:grpSpPr>
            <p:sp>
              <p:nvSpPr>
                <p:cNvPr id="29" name="AutoShape 5"/>
                <p:cNvSpPr>
                  <a:spLocks noChangeArrowheads="1"/>
                </p:cNvSpPr>
                <p:nvPr/>
              </p:nvSpPr>
              <p:spPr bwMode="auto">
                <a:xfrm>
                  <a:off x="4779" y="2130"/>
                  <a:ext cx="651" cy="345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rgbClr val="666666"/>
                    </a:gs>
                    <a:gs pos="50000">
                      <a:srgbClr val="000000"/>
                    </a:gs>
                    <a:gs pos="100000">
                      <a:srgbClr val="666666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28398" dir="3806097" algn="ctr" rotWithShape="0">
                          <a:srgbClr val="7F7F7F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3200"/>
                </a:p>
              </p:txBody>
            </p:sp>
            <p:sp>
              <p:nvSpPr>
                <p:cNvPr id="30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4854" y="2108"/>
                  <a:ext cx="492" cy="3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3200" b="1" dirty="0">
                      <a:solidFill>
                        <a:srgbClr val="FFFFFF"/>
                      </a:solidFill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N</a:t>
                  </a:r>
                  <a:endParaRPr lang="en-US" sz="3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4" name="Group 13"/>
              <p:cNvGrpSpPr>
                <a:grpSpLocks noChangeAspect="1"/>
              </p:cNvGrpSpPr>
              <p:nvPr/>
            </p:nvGrpSpPr>
            <p:grpSpPr bwMode="auto">
              <a:xfrm>
                <a:off x="3734180" y="3909671"/>
                <a:ext cx="1538902" cy="667727"/>
                <a:chOff x="6045" y="1478"/>
                <a:chExt cx="885" cy="386"/>
              </a:xfrm>
            </p:grpSpPr>
            <p:sp>
              <p:nvSpPr>
                <p:cNvPr id="27" name="AutoShape 8"/>
                <p:cNvSpPr>
                  <a:spLocks noChangeArrowheads="1"/>
                </p:cNvSpPr>
                <p:nvPr/>
              </p:nvSpPr>
              <p:spPr bwMode="auto">
                <a:xfrm>
                  <a:off x="6159" y="1500"/>
                  <a:ext cx="651" cy="345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rgbClr val="666666"/>
                    </a:gs>
                    <a:gs pos="50000">
                      <a:srgbClr val="000000"/>
                    </a:gs>
                    <a:gs pos="100000">
                      <a:srgbClr val="666666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28398" dir="3806097" algn="ctr" rotWithShape="0">
                          <a:srgbClr val="7F7F7F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3200"/>
                </a:p>
              </p:txBody>
            </p:sp>
            <p:sp>
              <p:nvSpPr>
                <p:cNvPr id="28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6045" y="1478"/>
                  <a:ext cx="885" cy="3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3200" b="1" dirty="0" smtClean="0">
                      <a:solidFill>
                        <a:srgbClr val="FFFFFF"/>
                      </a:solidFill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PV</a:t>
                  </a:r>
                  <a:endParaRPr lang="en-US" sz="3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5" name="Group 14"/>
              <p:cNvGrpSpPr>
                <a:grpSpLocks noChangeAspect="1"/>
              </p:cNvGrpSpPr>
              <p:nvPr/>
            </p:nvGrpSpPr>
            <p:grpSpPr bwMode="auto">
              <a:xfrm>
                <a:off x="2314919" y="3908354"/>
                <a:ext cx="1538902" cy="667727"/>
                <a:chOff x="6045" y="1478"/>
                <a:chExt cx="885" cy="386"/>
              </a:xfrm>
            </p:grpSpPr>
            <p:sp>
              <p:nvSpPr>
                <p:cNvPr id="25" name="AutoShape 11"/>
                <p:cNvSpPr>
                  <a:spLocks noChangeArrowheads="1"/>
                </p:cNvSpPr>
                <p:nvPr/>
              </p:nvSpPr>
              <p:spPr bwMode="auto">
                <a:xfrm>
                  <a:off x="6159" y="1500"/>
                  <a:ext cx="651" cy="345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rgbClr val="666666"/>
                    </a:gs>
                    <a:gs pos="50000">
                      <a:srgbClr val="000000"/>
                    </a:gs>
                    <a:gs pos="100000">
                      <a:srgbClr val="666666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28398" dir="3806097" algn="ctr" rotWithShape="0">
                          <a:srgbClr val="7F7F7F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3200"/>
                </a:p>
              </p:txBody>
            </p:sp>
            <p:sp>
              <p:nvSpPr>
                <p:cNvPr id="26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6045" y="1478"/>
                  <a:ext cx="885" cy="3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3200" b="1" dirty="0" smtClean="0">
                      <a:solidFill>
                        <a:srgbClr val="FFFFFF"/>
                      </a:solidFill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I/Y</a:t>
                  </a:r>
                  <a:endParaRPr lang="en-US" sz="3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9" name="Group 18"/>
              <p:cNvGrpSpPr>
                <a:grpSpLocks noChangeAspect="1"/>
              </p:cNvGrpSpPr>
              <p:nvPr/>
            </p:nvGrpSpPr>
            <p:grpSpPr bwMode="auto">
              <a:xfrm>
                <a:off x="5151326" y="3922378"/>
                <a:ext cx="1538902" cy="667727"/>
                <a:chOff x="6045" y="1478"/>
                <a:chExt cx="885" cy="386"/>
              </a:xfrm>
            </p:grpSpPr>
            <p:sp>
              <p:nvSpPr>
                <p:cNvPr id="23" name="AutoShape 14"/>
                <p:cNvSpPr>
                  <a:spLocks noChangeArrowheads="1"/>
                </p:cNvSpPr>
                <p:nvPr/>
              </p:nvSpPr>
              <p:spPr bwMode="auto">
                <a:xfrm>
                  <a:off x="6159" y="1500"/>
                  <a:ext cx="651" cy="345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rgbClr val="666666"/>
                    </a:gs>
                    <a:gs pos="50000">
                      <a:srgbClr val="000000"/>
                    </a:gs>
                    <a:gs pos="100000">
                      <a:srgbClr val="666666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28398" dir="3806097" algn="ctr" rotWithShape="0">
                          <a:srgbClr val="7F7F7F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3200"/>
                </a:p>
              </p:txBody>
            </p:sp>
            <p:sp>
              <p:nvSpPr>
                <p:cNvPr id="24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6045" y="1478"/>
                  <a:ext cx="885" cy="3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3200" b="1">
                      <a:solidFill>
                        <a:srgbClr val="FFFFFF"/>
                      </a:solidFill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PMT</a:t>
                  </a:r>
                  <a:endParaRPr lang="en-US" sz="32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0" name="Group 19"/>
              <p:cNvGrpSpPr>
                <a:grpSpLocks noChangeAspect="1"/>
              </p:cNvGrpSpPr>
              <p:nvPr/>
            </p:nvGrpSpPr>
            <p:grpSpPr bwMode="auto">
              <a:xfrm>
                <a:off x="6569760" y="3922378"/>
                <a:ext cx="1538902" cy="667727"/>
                <a:chOff x="6045" y="1478"/>
                <a:chExt cx="885" cy="386"/>
              </a:xfrm>
            </p:grpSpPr>
            <p:sp>
              <p:nvSpPr>
                <p:cNvPr id="21" name="AutoShape 17"/>
                <p:cNvSpPr>
                  <a:spLocks noChangeArrowheads="1"/>
                </p:cNvSpPr>
                <p:nvPr/>
              </p:nvSpPr>
              <p:spPr bwMode="auto">
                <a:xfrm>
                  <a:off x="6159" y="1500"/>
                  <a:ext cx="651" cy="345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rgbClr val="666666"/>
                    </a:gs>
                    <a:gs pos="50000">
                      <a:srgbClr val="000000"/>
                    </a:gs>
                    <a:gs pos="100000">
                      <a:srgbClr val="666666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28398" dir="3806097" algn="ctr" rotWithShape="0">
                          <a:srgbClr val="7F7F7F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3200"/>
                </a:p>
              </p:txBody>
            </p:sp>
            <p:sp>
              <p:nvSpPr>
                <p:cNvPr id="22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6045" y="1478"/>
                  <a:ext cx="885" cy="3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3200" b="1">
                      <a:solidFill>
                        <a:srgbClr val="FFFFFF"/>
                      </a:solidFill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FV</a:t>
                  </a:r>
                  <a:endParaRPr lang="en-US" sz="32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12" name="Text Box 3"/>
            <p:cNvSpPr txBox="1">
              <a:spLocks noChangeArrowheads="1"/>
            </p:cNvSpPr>
            <p:nvPr/>
          </p:nvSpPr>
          <p:spPr bwMode="auto">
            <a:xfrm>
              <a:off x="222195" y="2487553"/>
              <a:ext cx="8639798" cy="2272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tabLst>
                  <a:tab pos="1376363" algn="r"/>
                  <a:tab pos="2111375" algn="ctr"/>
                  <a:tab pos="3546475" algn="ctr"/>
                  <a:tab pos="4913313" algn="ctr"/>
                  <a:tab pos="6400800" algn="ctr"/>
                  <a:tab pos="7777163" algn="ctr"/>
                </a:tabLst>
              </a:pPr>
              <a:r>
                <a:rPr lang="en-US" sz="32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	Inputs:	3	</a:t>
              </a:r>
              <a:r>
                <a:rPr lang="en-US" sz="3200" dirty="0" smtClean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en-US" sz="32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3200" dirty="0" smtClean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sz="32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3200" dirty="0" smtClean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-400</a:t>
              </a:r>
              <a:r>
                <a:rPr lang="en-US" sz="32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3200" dirty="0" smtClean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  <a:p>
              <a:pPr marL="0" marR="0" algn="just">
                <a:spcBef>
                  <a:spcPts val="1500"/>
                </a:spcBef>
                <a:spcAft>
                  <a:spcPts val="0"/>
                </a:spcAft>
                <a:tabLst>
                  <a:tab pos="1376363" algn="r"/>
                  <a:tab pos="2111375" algn="ctr"/>
                  <a:tab pos="3546475" algn="ctr"/>
                  <a:tab pos="4913313" algn="ctr"/>
                  <a:tab pos="6400800" algn="ctr"/>
                  <a:tab pos="7777163" algn="ctr"/>
                </a:tabLst>
              </a:pPr>
              <a:endParaRPr lang="en-US" sz="32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algn="just">
                <a:lnSpc>
                  <a:spcPts val="1400"/>
                </a:lnSpc>
                <a:spcBef>
                  <a:spcPts val="1200"/>
                </a:spcBef>
                <a:spcAft>
                  <a:spcPts val="0"/>
                </a:spcAft>
                <a:tabLst>
                  <a:tab pos="1376363" algn="r"/>
                  <a:tab pos="2111375" algn="ctr"/>
                  <a:tab pos="3546475" algn="ctr"/>
                  <a:tab pos="4913313" algn="ctr"/>
                  <a:tab pos="6400800" algn="ctr"/>
                  <a:tab pos="7777163" algn="ctr"/>
                </a:tabLst>
              </a:pPr>
              <a:r>
                <a:rPr lang="en-US" sz="32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	Output:					=</a:t>
              </a:r>
              <a:r>
                <a:rPr lang="en-US" sz="3200" dirty="0">
                  <a:solidFill>
                    <a:srgbClr val="2C7C34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smtClean="0">
                  <a:solidFill>
                    <a:srgbClr val="2C7C34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1,324.05</a:t>
              </a:r>
              <a:endParaRPr lang="en-US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733945" y="2417328"/>
              <a:ext cx="755335" cy="461665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BGN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3236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Flow Streams</a:t>
            </a:r>
            <a:endParaRPr lang="en-US" dirty="0"/>
          </a:p>
        </p:txBody>
      </p:sp>
      <p:sp>
        <p:nvSpPr>
          <p:cNvPr id="112644" name="Rectangle 5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3079661"/>
          </a:xfrm>
        </p:spPr>
        <p:txBody>
          <a:bodyPr/>
          <a:lstStyle/>
          <a:p>
            <a:pPr marL="461963" indent="-461963"/>
            <a:r>
              <a:rPr lang="en-US" sz="3200" dirty="0" smtClean="0"/>
              <a:t>Payment (PMT) designates constant cash flows—that is, an annuity stream.</a:t>
            </a:r>
          </a:p>
          <a:p>
            <a:pPr marL="461963" indent="-461963">
              <a:spcBef>
                <a:spcPts val="2000"/>
              </a:spcBef>
            </a:pPr>
            <a:r>
              <a:rPr lang="en-US" sz="3200" dirty="0" smtClean="0"/>
              <a:t>Cash flow (CF) designates cash flows in general, both constant cash flows (i.e., annuities) and uneven cash flows.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26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104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 the FV of an Uneven Cash Flow Stream—</a:t>
            </a:r>
            <a:r>
              <a:rPr lang="en-US" dirty="0" err="1" smtClean="0"/>
              <a:t>FVCF</a:t>
            </a:r>
            <a:r>
              <a:rPr lang="en-US" baseline="-25000" dirty="0" err="1" smtClean="0"/>
              <a:t>n</a:t>
            </a:r>
            <a:endParaRPr lang="en-US" baseline="-25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27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6892" y="2230451"/>
            <a:ext cx="8889044" cy="2862841"/>
            <a:chOff x="180898" y="2230451"/>
            <a:chExt cx="8889044" cy="2862841"/>
          </a:xfrm>
        </p:grpSpPr>
        <p:sp>
          <p:nvSpPr>
            <p:cNvPr id="9" name="Rounded Rectangle 1"/>
            <p:cNvSpPr>
              <a:spLocks noChangeArrowheads="1"/>
            </p:cNvSpPr>
            <p:nvPr/>
          </p:nvSpPr>
          <p:spPr bwMode="auto">
            <a:xfrm>
              <a:off x="361040" y="2230451"/>
              <a:ext cx="8708902" cy="2862841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" name="AutoShape 60"/>
            <p:cNvCxnSpPr>
              <a:cxnSpLocks noChangeShapeType="1"/>
            </p:cNvCxnSpPr>
            <p:nvPr/>
          </p:nvCxnSpPr>
          <p:spPr bwMode="auto">
            <a:xfrm>
              <a:off x="4261629" y="2925330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61"/>
            <p:cNvCxnSpPr>
              <a:cxnSpLocks noChangeShapeType="1"/>
            </p:cNvCxnSpPr>
            <p:nvPr/>
          </p:nvCxnSpPr>
          <p:spPr bwMode="auto">
            <a:xfrm>
              <a:off x="638025" y="2925330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62"/>
            <p:cNvCxnSpPr>
              <a:cxnSpLocks noChangeShapeType="1"/>
            </p:cNvCxnSpPr>
            <p:nvPr/>
          </p:nvCxnSpPr>
          <p:spPr bwMode="auto">
            <a:xfrm>
              <a:off x="2449680" y="2923897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63"/>
            <p:cNvCxnSpPr>
              <a:cxnSpLocks noChangeShapeType="1"/>
            </p:cNvCxnSpPr>
            <p:nvPr/>
          </p:nvCxnSpPr>
          <p:spPr bwMode="auto">
            <a:xfrm>
              <a:off x="6093690" y="2930556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Straight Connector 21"/>
            <p:cNvSpPr>
              <a:spLocks noChangeShapeType="1"/>
            </p:cNvSpPr>
            <p:nvPr/>
          </p:nvSpPr>
          <p:spPr bwMode="auto">
            <a:xfrm flipV="1">
              <a:off x="629476" y="3039242"/>
              <a:ext cx="5458968" cy="1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56"/>
            <p:cNvSpPr txBox="1">
              <a:spLocks noChangeArrowheads="1"/>
            </p:cNvSpPr>
            <p:nvPr/>
          </p:nvSpPr>
          <p:spPr bwMode="auto">
            <a:xfrm>
              <a:off x="180898" y="3118812"/>
              <a:ext cx="6254086" cy="53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2170113" algn="ctr"/>
                  <a:tab pos="3998913" algn="ctr"/>
                  <a:tab pos="5827713" algn="ctr"/>
                  <a:tab pos="7204075" algn="dec"/>
                </a:tabLst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	400	300	250</a:t>
              </a:r>
              <a:endParaRPr kumimoji="0" lang="en-US" alt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 Box 64"/>
            <p:cNvSpPr txBox="1">
              <a:spLocks noChangeArrowheads="1"/>
            </p:cNvSpPr>
            <p:nvPr/>
          </p:nvSpPr>
          <p:spPr bwMode="auto">
            <a:xfrm>
              <a:off x="474487" y="2550532"/>
              <a:ext cx="6071591" cy="29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1889125" algn="ctr"/>
                  <a:tab pos="3717925" algn="ctr"/>
                  <a:tab pos="5546725" algn="ctr"/>
                </a:tabLst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0	1	2	3	</a:t>
              </a:r>
            </a:p>
          </p:txBody>
        </p:sp>
        <p:sp>
          <p:nvSpPr>
            <p:cNvPr id="17" name="Text Box 58"/>
            <p:cNvSpPr txBox="1">
              <a:spLocks noChangeArrowheads="1"/>
            </p:cNvSpPr>
            <p:nvPr/>
          </p:nvSpPr>
          <p:spPr bwMode="auto">
            <a:xfrm>
              <a:off x="1063385" y="2701159"/>
              <a:ext cx="1152261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r =  5%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6105536" y="3641614"/>
              <a:ext cx="1051560" cy="5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 Box 58"/>
            <p:cNvSpPr txBox="1">
              <a:spLocks noChangeArrowheads="1"/>
            </p:cNvSpPr>
            <p:nvPr/>
          </p:nvSpPr>
          <p:spPr bwMode="auto">
            <a:xfrm>
              <a:off x="2531151" y="3964326"/>
              <a:ext cx="1134993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latin typeface="Calibri" panose="020F0502020204030204" pitchFamily="34" charset="0"/>
                </a:rPr>
                <a:t>x</a:t>
              </a:r>
              <a:r>
                <a:rPr lang="en-US" altLang="en-US" dirty="0" smtClean="0">
                  <a:latin typeface="Calibri" panose="020F0502020204030204" pitchFamily="34" charset="0"/>
                </a:rPr>
                <a:t> (1.</a:t>
              </a: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05)</a:t>
              </a:r>
              <a:r>
                <a:rPr kumimoji="0" lang="en-US" altLang="en-US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Text Box 58"/>
            <p:cNvSpPr txBox="1">
              <a:spLocks noChangeArrowheads="1"/>
            </p:cNvSpPr>
            <p:nvPr/>
          </p:nvSpPr>
          <p:spPr bwMode="auto">
            <a:xfrm>
              <a:off x="4329350" y="3634315"/>
              <a:ext cx="1148503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latin typeface="Calibri" panose="020F0502020204030204" pitchFamily="34" charset="0"/>
                </a:rPr>
                <a:t>x</a:t>
              </a:r>
              <a:r>
                <a:rPr lang="en-US" altLang="en-US" dirty="0" smtClean="0">
                  <a:latin typeface="Calibri" panose="020F0502020204030204" pitchFamily="34" charset="0"/>
                </a:rPr>
                <a:t> (1.</a:t>
              </a: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05)</a:t>
              </a:r>
              <a:r>
                <a:rPr kumimoji="0" lang="en-US" altLang="en-US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Text Box 58"/>
            <p:cNvSpPr txBox="1">
              <a:spLocks noChangeArrowheads="1"/>
            </p:cNvSpPr>
            <p:nvPr/>
          </p:nvSpPr>
          <p:spPr bwMode="auto">
            <a:xfrm>
              <a:off x="6192341" y="3311673"/>
              <a:ext cx="1097221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 smtClean="0">
                  <a:latin typeface="Calibri" panose="020F0502020204030204" pitchFamily="34" charset="0"/>
                </a:rPr>
                <a:t>  x (1.</a:t>
              </a: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05)</a:t>
              </a:r>
              <a:r>
                <a:rPr kumimoji="0" lang="en-US" altLang="en-US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0</a:t>
              </a: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  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6114082" y="3452501"/>
              <a:ext cx="0" cy="1907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2449132" y="4312252"/>
              <a:ext cx="4709160" cy="5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4261629" y="3972961"/>
              <a:ext cx="2898648" cy="5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449924" y="3491669"/>
              <a:ext cx="0" cy="82296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266033" y="3472143"/>
              <a:ext cx="0" cy="502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spect="1" noChangeArrowheads="1"/>
            </p:cNvSpPr>
            <p:nvPr/>
          </p:nvSpPr>
          <p:spPr bwMode="auto">
            <a:xfrm>
              <a:off x="6041879" y="3427188"/>
              <a:ext cx="2350094" cy="1649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300"/>
                </a:spcBef>
                <a:spcAft>
                  <a:spcPts val="0"/>
                </a:spcAft>
                <a:tabLst>
                  <a:tab pos="914400" algn="r"/>
                  <a:tab pos="1598613" algn="dec"/>
                </a:tabLst>
              </a:pPr>
              <a:r>
                <a:rPr lang="en-US" sz="20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	</a:t>
              </a:r>
              <a:r>
                <a:rPr lang="en-US" sz="20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25</a:t>
              </a:r>
              <a:r>
                <a:rPr lang="en-US" sz="20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0.00</a:t>
              </a:r>
              <a:endPara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300"/>
                </a:spcBef>
                <a:spcAft>
                  <a:spcPts val="0"/>
                </a:spcAft>
                <a:tabLst>
                  <a:tab pos="914400" algn="r"/>
                  <a:tab pos="1598613" algn="dec"/>
                </a:tabLst>
              </a:pPr>
              <a:r>
                <a:rPr lang="en-U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lang="en-US" sz="20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315.00</a:t>
              </a:r>
              <a:endPara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300"/>
                </a:spcBef>
                <a:spcAft>
                  <a:spcPts val="0"/>
                </a:spcAft>
                <a:tabLst>
                  <a:tab pos="914400" algn="r"/>
                  <a:tab pos="1598613" algn="dec"/>
                </a:tabLst>
              </a:pPr>
              <a:r>
                <a:rPr lang="en-US" sz="20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lang="en-U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  </a:t>
              </a:r>
              <a:r>
                <a:rPr lang="en-US" sz="2000" u="sng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  441.00</a:t>
              </a:r>
              <a:endPara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300"/>
                </a:spcBef>
                <a:spcAft>
                  <a:spcPts val="0"/>
                </a:spcAft>
                <a:tabLst>
                  <a:tab pos="914400" algn="r"/>
                  <a:tab pos="1598613" algn="dec"/>
                </a:tabLst>
              </a:pPr>
              <a:r>
                <a:rPr lang="en-US" sz="20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lang="en-US" sz="2000" b="1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FVCF</a:t>
              </a:r>
              <a:r>
                <a:rPr lang="en-US" sz="2000" b="1" baseline="-250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r>
                <a:rPr lang="en-US" sz="2000" b="1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= 	</a:t>
              </a:r>
              <a:r>
                <a:rPr lang="en-US" sz="2000" b="1" u="dbl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1,006.00</a:t>
              </a:r>
              <a:endPara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 Box 9"/>
            <p:cNvSpPr txBox="1">
              <a:spLocks noChangeAspect="1" noChangeArrowheads="1"/>
            </p:cNvSpPr>
            <p:nvPr/>
          </p:nvSpPr>
          <p:spPr bwMode="auto">
            <a:xfrm>
              <a:off x="6229891" y="2481422"/>
              <a:ext cx="2797321" cy="91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1376363" algn="ctr"/>
                  <a:tab pos="4059238" algn="l"/>
                </a:tabLst>
              </a:pPr>
              <a:r>
                <a:rPr lang="en-US" b="1" kern="0" dirty="0">
                  <a:ea typeface="Times New Roman" panose="02020603050405020304" pitchFamily="18" charset="0"/>
                </a:rPr>
                <a:t>	</a:t>
              </a:r>
              <a:r>
                <a:rPr lang="en-US" b="1" kern="0" dirty="0" smtClean="0">
                  <a:solidFill>
                    <a:srgbClr val="C00000"/>
                  </a:solidFill>
                  <a:effectLst/>
                  <a:ea typeface="Times New Roman" panose="02020603050405020304" pitchFamily="18" charset="0"/>
                </a:rPr>
                <a:t>Value </a:t>
              </a:r>
              <a:r>
                <a:rPr lang="en-US" b="1" kern="0" dirty="0">
                  <a:solidFill>
                    <a:srgbClr val="C00000"/>
                  </a:solidFill>
                  <a:effectLst/>
                  <a:ea typeface="Times New Roman" panose="02020603050405020304" pitchFamily="18" charset="0"/>
                </a:rPr>
                <a:t>of Each </a:t>
              </a:r>
              <a:r>
                <a:rPr lang="en-US" b="1" kern="0" dirty="0" smtClean="0">
                  <a:solidFill>
                    <a:srgbClr val="C00000"/>
                  </a:solidFill>
                  <a:effectLst/>
                  <a:ea typeface="Times New Roman" panose="02020603050405020304" pitchFamily="18" charset="0"/>
                </a:rPr>
                <a:t>Deposit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  <a:tabLst>
                  <a:tab pos="230188" algn="l"/>
                  <a:tab pos="1376363" algn="ctr"/>
                  <a:tab pos="2513013" algn="r"/>
                  <a:tab pos="4059238" algn="l"/>
                </a:tabLst>
              </a:pPr>
              <a:r>
                <a:rPr lang="en-US" b="1" kern="0" dirty="0">
                  <a:solidFill>
                    <a:srgbClr val="C00000"/>
                  </a:solidFill>
                  <a:ea typeface="Times New Roman" panose="02020603050405020304" pitchFamily="18" charset="0"/>
                </a:rPr>
                <a:t>		</a:t>
              </a:r>
              <a:r>
                <a:rPr lang="en-US" b="1" kern="0" dirty="0" smtClean="0">
                  <a:solidFill>
                    <a:srgbClr val="C00000"/>
                  </a:solidFill>
                  <a:effectLst/>
                  <a:ea typeface="Times New Roman" panose="02020603050405020304" pitchFamily="18" charset="0"/>
                </a:rPr>
                <a:t>at </a:t>
              </a:r>
              <a:r>
                <a:rPr lang="en-US" b="1" kern="0" dirty="0">
                  <a:solidFill>
                    <a:srgbClr val="C00000"/>
                  </a:solidFill>
                  <a:effectLst/>
                  <a:ea typeface="Times New Roman" panose="02020603050405020304" pitchFamily="18" charset="0"/>
                </a:rPr>
                <a:t>the End of Year </a:t>
              </a:r>
              <a:r>
                <a:rPr lang="en-US" b="1" kern="0" dirty="0" smtClean="0">
                  <a:solidFill>
                    <a:srgbClr val="C00000"/>
                  </a:solidFill>
                  <a:effectLst/>
                  <a:ea typeface="Times New Roman" panose="02020603050405020304" pitchFamily="18" charset="0"/>
                </a:rPr>
                <a:t>3	</a:t>
              </a:r>
              <a:endParaRPr lang="en-US" b="1" kern="0" dirty="0">
                <a:solidFill>
                  <a:srgbClr val="C00000"/>
                </a:solidFill>
                <a:effectLst/>
                <a:ea typeface="Times New Roman" panose="02020603050405020304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1115728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FVCF</a:t>
            </a:r>
            <a:r>
              <a:rPr lang="en-US" baseline="-25000" dirty="0" err="1" smtClean="0"/>
              <a:t>n</a:t>
            </a:r>
            <a:r>
              <a:rPr lang="en-US" dirty="0" smtClean="0"/>
              <a:t> Equation </a:t>
            </a:r>
            <a:r>
              <a:rPr lang="en-US" dirty="0"/>
              <a:t>Solution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28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1419694" y="2449817"/>
            <a:ext cx="6304612" cy="2862841"/>
            <a:chOff x="1668615" y="1961504"/>
            <a:chExt cx="6304612" cy="2862841"/>
          </a:xfrm>
        </p:grpSpPr>
        <p:sp>
          <p:nvSpPr>
            <p:cNvPr id="10" name="Rounded Rectangle 1"/>
            <p:cNvSpPr>
              <a:spLocks noChangeArrowheads="1"/>
            </p:cNvSpPr>
            <p:nvPr/>
          </p:nvSpPr>
          <p:spPr bwMode="auto">
            <a:xfrm>
              <a:off x="1668615" y="1961504"/>
              <a:ext cx="6304612" cy="2862841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5339" y="2265760"/>
              <a:ext cx="5700254" cy="2292295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3716208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FVCF</a:t>
            </a:r>
            <a:r>
              <a:rPr lang="en-US" baseline="-25000" dirty="0" err="1" smtClean="0"/>
              <a:t>n</a:t>
            </a:r>
            <a:r>
              <a:rPr lang="en-US" dirty="0" smtClean="0"/>
              <a:t> Equation </a:t>
            </a:r>
            <a:r>
              <a:rPr lang="en-US" dirty="0"/>
              <a:t>Solution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29</a:t>
            </a:fld>
            <a:endParaRPr lang="en-US"/>
          </a:p>
        </p:txBody>
      </p:sp>
      <p:sp>
        <p:nvSpPr>
          <p:cNvPr id="4" name="Rectangle 2"/>
          <p:cNvSpPr>
            <a:spLocks noChangeAspect="1" noChangeArrowheads="1"/>
          </p:cNvSpPr>
          <p:nvPr/>
        </p:nvSpPr>
        <p:spPr bwMode="auto">
          <a:xfrm>
            <a:off x="828943" y="2110003"/>
            <a:ext cx="2401611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110669" y="35635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666573" y="2187724"/>
            <a:ext cx="7879223" cy="2999916"/>
            <a:chOff x="452926" y="2187724"/>
            <a:chExt cx="7879223" cy="2999916"/>
          </a:xfrm>
        </p:grpSpPr>
        <p:sp>
          <p:nvSpPr>
            <p:cNvPr id="10" name="Rounded Rectangle 1"/>
            <p:cNvSpPr>
              <a:spLocks noChangeArrowheads="1"/>
            </p:cNvSpPr>
            <p:nvPr/>
          </p:nvSpPr>
          <p:spPr bwMode="auto">
            <a:xfrm>
              <a:off x="452926" y="2187724"/>
              <a:ext cx="7879223" cy="2999916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926" y="2391571"/>
              <a:ext cx="7407282" cy="2609314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8130258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Learning Outcomes (cont.)</a:t>
            </a:r>
            <a:endParaRPr lang="en-US" dirty="0"/>
          </a:p>
        </p:txBody>
      </p:sp>
      <p:sp>
        <p:nvSpPr>
          <p:cNvPr id="18436" name="Rectangle 8"/>
          <p:cNvSpPr>
            <a:spLocks noGrp="1" noChangeArrowheads="1"/>
          </p:cNvSpPr>
          <p:nvPr>
            <p:ph idx="1"/>
          </p:nvPr>
        </p:nvSpPr>
        <p:spPr>
          <a:xfrm>
            <a:off x="628649" y="1825625"/>
            <a:ext cx="8240221" cy="4351338"/>
          </a:xfrm>
        </p:spPr>
        <p:txBody>
          <a:bodyPr>
            <a:noAutofit/>
          </a:bodyPr>
          <a:lstStyle/>
          <a:p>
            <a:pPr marL="1027113" indent="-1027113"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LO.5</a:t>
            </a:r>
            <a:r>
              <a:rPr lang="en-US" sz="3000" dirty="0" smtClean="0"/>
              <a:t>	Explain the difference between the Annual Percentage Rate (APR) and the Effective Annual Rate (EAR). Explain when it is appropriate to use each.</a:t>
            </a:r>
          </a:p>
          <a:p>
            <a:pPr marL="1027113" indent="-1027113"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LO.6</a:t>
            </a:r>
            <a:r>
              <a:rPr lang="en-US" sz="3000" dirty="0" smtClean="0"/>
              <a:t>	Describe </a:t>
            </a:r>
            <a:r>
              <a:rPr lang="en-US" sz="3000" dirty="0"/>
              <a:t>an amortized loan. Compute (a) amortized loan payments and (b) the amount that must be paid on an amortized loan at a specific date during the life of the loan. </a:t>
            </a:r>
            <a:endParaRPr lang="en-US" sz="3000" dirty="0" smtClean="0"/>
          </a:p>
          <a:p>
            <a:pPr marL="1027113" indent="-1027113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448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Present Value</a:t>
            </a:r>
            <a:endParaRPr lang="en-US"/>
          </a:p>
        </p:txBody>
      </p:sp>
      <p:sp>
        <p:nvSpPr>
          <p:cNvPr id="43012" name="Rectangle 5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173523"/>
          </a:xfrm>
        </p:spPr>
        <p:txBody>
          <a:bodyPr>
            <a:normAutofit/>
          </a:bodyPr>
          <a:lstStyle/>
          <a:p>
            <a:pPr marL="341313" indent="-341313"/>
            <a:r>
              <a:rPr lang="en-US" sz="3200" dirty="0" smtClean="0"/>
              <a:t>Present value is the value today of a future cash flow or series of cash flows.</a:t>
            </a:r>
          </a:p>
          <a:p>
            <a:pPr marL="341313" indent="-341313"/>
            <a:r>
              <a:rPr lang="en-US" sz="3200" i="1" dirty="0" smtClean="0"/>
              <a:t>Discounting</a:t>
            </a:r>
            <a:r>
              <a:rPr lang="en-US" sz="3200" dirty="0" smtClean="0"/>
              <a:t> is the process of finding the present value of a future cash flow or series of future cash flows</a:t>
            </a:r>
          </a:p>
          <a:p>
            <a:pPr marL="341313" indent="-341313"/>
            <a:r>
              <a:rPr lang="en-US" sz="3200" dirty="0" smtClean="0"/>
              <a:t>Finding the present value (discounting) is the reverse of finding the future value (compounding).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30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Value—PV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31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772154"/>
          </a:xfrm>
        </p:spPr>
        <p:txBody>
          <a:bodyPr/>
          <a:lstStyle/>
          <a:p>
            <a:pPr marL="341313" indent="-341313"/>
            <a:r>
              <a:rPr lang="en-US" dirty="0" smtClean="0"/>
              <a:t>Discounting—to </a:t>
            </a:r>
            <a:r>
              <a:rPr lang="en-US" dirty="0"/>
              <a:t>compute the </a:t>
            </a:r>
            <a:r>
              <a:rPr lang="en-US" dirty="0" smtClean="0"/>
              <a:t>present </a:t>
            </a:r>
            <a:r>
              <a:rPr lang="en-US" dirty="0"/>
              <a:t>value of an amount we </a:t>
            </a:r>
            <a:r>
              <a:rPr lang="en-US" dirty="0" smtClean="0"/>
              <a:t>bring back to the present a future </a:t>
            </a:r>
            <a:r>
              <a:rPr lang="en-US" dirty="0"/>
              <a:t>amount by </a:t>
            </a:r>
            <a:r>
              <a:rPr lang="en-US" i="1" dirty="0" smtClean="0">
                <a:solidFill>
                  <a:srgbClr val="C00000"/>
                </a:solidFill>
              </a:rPr>
              <a:t>taking out</a:t>
            </a:r>
            <a:r>
              <a:rPr lang="en-US" dirty="0" smtClean="0"/>
              <a:t> </a:t>
            </a:r>
            <a:r>
              <a:rPr lang="en-US" dirty="0"/>
              <a:t>interest for each period in which the money can earn interest in the future.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3008" name="Group 43007"/>
          <p:cNvGrpSpPr/>
          <p:nvPr/>
        </p:nvGrpSpPr>
        <p:grpSpPr>
          <a:xfrm>
            <a:off x="341828" y="3969798"/>
            <a:ext cx="8622708" cy="1329032"/>
            <a:chOff x="341828" y="3969798"/>
            <a:chExt cx="8622708" cy="1329032"/>
          </a:xfrm>
        </p:grpSpPr>
        <p:sp>
          <p:nvSpPr>
            <p:cNvPr id="9" name="Rounded Rectangle 1"/>
            <p:cNvSpPr>
              <a:spLocks noChangeArrowheads="1"/>
            </p:cNvSpPr>
            <p:nvPr/>
          </p:nvSpPr>
          <p:spPr bwMode="auto">
            <a:xfrm>
              <a:off x="341828" y="3969798"/>
              <a:ext cx="8614159" cy="1316504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" name="AutoShape 60"/>
            <p:cNvCxnSpPr>
              <a:cxnSpLocks noChangeShapeType="1"/>
            </p:cNvCxnSpPr>
            <p:nvPr/>
          </p:nvCxnSpPr>
          <p:spPr bwMode="auto">
            <a:xfrm>
              <a:off x="5637514" y="4343931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61"/>
            <p:cNvCxnSpPr>
              <a:cxnSpLocks noChangeShapeType="1"/>
            </p:cNvCxnSpPr>
            <p:nvPr/>
          </p:nvCxnSpPr>
          <p:spPr bwMode="auto">
            <a:xfrm>
              <a:off x="1672070" y="4343931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62"/>
            <p:cNvCxnSpPr>
              <a:cxnSpLocks noChangeShapeType="1"/>
            </p:cNvCxnSpPr>
            <p:nvPr/>
          </p:nvCxnSpPr>
          <p:spPr bwMode="auto">
            <a:xfrm>
              <a:off x="3654645" y="4342498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63"/>
            <p:cNvCxnSpPr>
              <a:cxnSpLocks noChangeShapeType="1"/>
            </p:cNvCxnSpPr>
            <p:nvPr/>
          </p:nvCxnSpPr>
          <p:spPr bwMode="auto">
            <a:xfrm>
              <a:off x="7640495" y="4349157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Straight Connector 21"/>
            <p:cNvSpPr>
              <a:spLocks noChangeShapeType="1"/>
            </p:cNvSpPr>
            <p:nvPr/>
          </p:nvSpPr>
          <p:spPr bwMode="auto">
            <a:xfrm flipV="1">
              <a:off x="1663521" y="4457845"/>
              <a:ext cx="5980176" cy="1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56"/>
            <p:cNvSpPr txBox="1">
              <a:spLocks noChangeArrowheads="1"/>
            </p:cNvSpPr>
            <p:nvPr/>
          </p:nvSpPr>
          <p:spPr bwMode="auto">
            <a:xfrm>
              <a:off x="358920" y="4765855"/>
              <a:ext cx="8605616" cy="53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3205163" algn="dec"/>
                  <a:tab pos="5203825" algn="dec"/>
                  <a:tab pos="7204075" algn="dec"/>
                </a:tabLst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PV</a:t>
              </a:r>
              <a:r>
                <a:rPr lang="en-US" altLang="en-US" sz="2000" baseline="-25000" dirty="0">
                  <a:latin typeface="Arial" panose="020B0604020202020204" pitchFamily="34" charset="0"/>
                </a:rPr>
                <a:t>B</a:t>
              </a:r>
              <a:r>
                <a:rPr lang="en-US" altLang="en-US" sz="2000" dirty="0" smtClean="0">
                  <a:latin typeface="Arial" panose="020B0604020202020204" pitchFamily="34" charset="0"/>
                </a:rPr>
                <a:t> </a:t>
              </a: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=</a:t>
              </a:r>
              <a:r>
                <a:rPr lang="en-US" altLang="en-US" sz="2000" dirty="0" smtClean="0">
                  <a:latin typeface="Arial" panose="020B0604020202020204" pitchFamily="34" charset="0"/>
                </a:rPr>
                <a:t> </a:t>
              </a: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702.48	772.73	850.00	935.00 = FV</a:t>
              </a:r>
              <a:r>
                <a:rPr kumimoji="0" lang="en-US" alt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6" name="Text Box 64"/>
            <p:cNvSpPr txBox="1">
              <a:spLocks noChangeArrowheads="1"/>
            </p:cNvSpPr>
            <p:nvPr/>
          </p:nvSpPr>
          <p:spPr bwMode="auto">
            <a:xfrm>
              <a:off x="1517074" y="3997604"/>
              <a:ext cx="6550153" cy="29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2058988" algn="ctr"/>
                  <a:tab pos="3998913" algn="ctr"/>
                  <a:tab pos="5999163" algn="ctr"/>
                </a:tabLst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0	1	2	3	</a:t>
              </a:r>
            </a:p>
          </p:txBody>
        </p:sp>
        <p:sp>
          <p:nvSpPr>
            <p:cNvPr id="17" name="Text Box 58"/>
            <p:cNvSpPr txBox="1">
              <a:spLocks noChangeArrowheads="1"/>
            </p:cNvSpPr>
            <p:nvPr/>
          </p:nvSpPr>
          <p:spPr bwMode="auto">
            <a:xfrm>
              <a:off x="1735701" y="4136342"/>
              <a:ext cx="1864227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r =  10%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2144981" y="4948011"/>
              <a:ext cx="1051560" cy="5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4109090" y="4946586"/>
              <a:ext cx="1051560" cy="5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098837" y="4945158"/>
              <a:ext cx="1051560" cy="5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/>
            <p:cNvGrpSpPr/>
            <p:nvPr/>
          </p:nvGrpSpPr>
          <p:grpSpPr>
            <a:xfrm>
              <a:off x="2161566" y="4403822"/>
              <a:ext cx="1353024" cy="506767"/>
              <a:chOff x="2161566" y="4976393"/>
              <a:chExt cx="1353024" cy="506767"/>
            </a:xfrm>
          </p:grpSpPr>
          <p:sp>
            <p:nvSpPr>
              <p:cNvPr id="21" name="Text Box 58"/>
              <p:cNvSpPr txBox="1">
                <a:spLocks noChangeArrowheads="1"/>
              </p:cNvSpPr>
              <p:nvPr/>
            </p:nvSpPr>
            <p:spPr bwMode="auto">
              <a:xfrm>
                <a:off x="2161566" y="5211697"/>
                <a:ext cx="910596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dirty="0" smtClean="0">
                    <a:latin typeface="Calibri" panose="020F0502020204030204" pitchFamily="34" charset="0"/>
                  </a:rPr>
                  <a:t> 1.</a:t>
                </a: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" name="Text Box 58"/>
              <p:cNvSpPr txBox="1">
                <a:spLocks noChangeArrowheads="1"/>
              </p:cNvSpPr>
              <p:nvPr/>
            </p:nvSpPr>
            <p:spPr bwMode="auto">
              <a:xfrm>
                <a:off x="2212516" y="4976393"/>
                <a:ext cx="910596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>
                    <a:tab pos="512763" algn="l"/>
                  </a:tabLst>
                </a:pPr>
                <a:r>
                  <a:rPr lang="en-US" altLang="en-US" u="sng" dirty="0" smtClean="0">
                    <a:latin typeface="Calibri" panose="020F0502020204030204" pitchFamily="34" charset="0"/>
                  </a:rPr>
                  <a:t>    1	</a:t>
                </a:r>
                <a:endParaRPr kumimoji="0" lang="en-US" altLang="en-US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" name="Text Box 58"/>
              <p:cNvSpPr txBox="1">
                <a:spLocks noChangeArrowheads="1"/>
              </p:cNvSpPr>
              <p:nvPr/>
            </p:nvSpPr>
            <p:spPr bwMode="auto">
              <a:xfrm>
                <a:off x="2603994" y="5075965"/>
                <a:ext cx="910596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dirty="0" smtClean="0">
                    <a:latin typeface="Calibri" panose="020F0502020204030204" pitchFamily="34" charset="0"/>
                  </a:rPr>
                  <a:t> x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4117133" y="4402394"/>
              <a:ext cx="1353024" cy="506767"/>
              <a:chOff x="2161566" y="4976393"/>
              <a:chExt cx="1353024" cy="506767"/>
            </a:xfrm>
          </p:grpSpPr>
          <p:sp>
            <p:nvSpPr>
              <p:cNvPr id="27" name="Text Box 58"/>
              <p:cNvSpPr txBox="1">
                <a:spLocks noChangeArrowheads="1"/>
              </p:cNvSpPr>
              <p:nvPr/>
            </p:nvSpPr>
            <p:spPr bwMode="auto">
              <a:xfrm>
                <a:off x="2161566" y="5211697"/>
                <a:ext cx="910596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dirty="0" smtClean="0">
                    <a:latin typeface="Calibri" panose="020F0502020204030204" pitchFamily="34" charset="0"/>
                  </a:rPr>
                  <a:t> 1.</a:t>
                </a: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" name="Text Box 58"/>
              <p:cNvSpPr txBox="1">
                <a:spLocks noChangeArrowheads="1"/>
              </p:cNvSpPr>
              <p:nvPr/>
            </p:nvSpPr>
            <p:spPr bwMode="auto">
              <a:xfrm>
                <a:off x="2212516" y="4976393"/>
                <a:ext cx="910596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>
                    <a:tab pos="512763" algn="l"/>
                  </a:tabLst>
                </a:pPr>
                <a:r>
                  <a:rPr lang="en-US" altLang="en-US" u="sng" dirty="0" smtClean="0">
                    <a:latin typeface="Calibri" panose="020F0502020204030204" pitchFamily="34" charset="0"/>
                  </a:rPr>
                  <a:t>    1	</a:t>
                </a:r>
                <a:endParaRPr kumimoji="0" lang="en-US" altLang="en-US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" name="Text Box 58"/>
              <p:cNvSpPr txBox="1">
                <a:spLocks noChangeArrowheads="1"/>
              </p:cNvSpPr>
              <p:nvPr/>
            </p:nvSpPr>
            <p:spPr bwMode="auto">
              <a:xfrm>
                <a:off x="2603994" y="5075965"/>
                <a:ext cx="910596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dirty="0" smtClean="0">
                    <a:latin typeface="Calibri" panose="020F0502020204030204" pitchFamily="34" charset="0"/>
                  </a:rPr>
                  <a:t> x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6125393" y="4402397"/>
              <a:ext cx="1353024" cy="506767"/>
              <a:chOff x="2161566" y="4976393"/>
              <a:chExt cx="1353024" cy="506767"/>
            </a:xfrm>
          </p:grpSpPr>
          <p:sp>
            <p:nvSpPr>
              <p:cNvPr id="31" name="Text Box 58"/>
              <p:cNvSpPr txBox="1">
                <a:spLocks noChangeArrowheads="1"/>
              </p:cNvSpPr>
              <p:nvPr/>
            </p:nvSpPr>
            <p:spPr bwMode="auto">
              <a:xfrm>
                <a:off x="2161566" y="5211697"/>
                <a:ext cx="910596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dirty="0" smtClean="0">
                    <a:latin typeface="Calibri" panose="020F0502020204030204" pitchFamily="34" charset="0"/>
                  </a:rPr>
                  <a:t> 1.</a:t>
                </a: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" name="Text Box 58"/>
              <p:cNvSpPr txBox="1">
                <a:spLocks noChangeArrowheads="1"/>
              </p:cNvSpPr>
              <p:nvPr/>
            </p:nvSpPr>
            <p:spPr bwMode="auto">
              <a:xfrm>
                <a:off x="2212516" y="4976393"/>
                <a:ext cx="910596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>
                    <a:tab pos="512763" algn="l"/>
                  </a:tabLst>
                </a:pPr>
                <a:r>
                  <a:rPr lang="en-US" altLang="en-US" u="sng" dirty="0" smtClean="0">
                    <a:latin typeface="Calibri" panose="020F0502020204030204" pitchFamily="34" charset="0"/>
                  </a:rPr>
                  <a:t>    1	</a:t>
                </a:r>
                <a:endParaRPr kumimoji="0" lang="en-US" altLang="en-US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" name="Text Box 58"/>
              <p:cNvSpPr txBox="1">
                <a:spLocks noChangeArrowheads="1"/>
              </p:cNvSpPr>
              <p:nvPr/>
            </p:nvSpPr>
            <p:spPr bwMode="auto">
              <a:xfrm>
                <a:off x="2603994" y="5075965"/>
                <a:ext cx="910596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dirty="0" smtClean="0">
                    <a:latin typeface="Calibri" panose="020F0502020204030204" pitchFamily="34" charset="0"/>
                  </a:rPr>
                  <a:t> x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1494449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3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3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Present Value of a Lump-Sum Amount PV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32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444239" y="2563738"/>
            <a:ext cx="6212794" cy="1871529"/>
            <a:chOff x="1444239" y="2563738"/>
            <a:chExt cx="6212794" cy="1871529"/>
          </a:xfrm>
        </p:grpSpPr>
        <p:sp>
          <p:nvSpPr>
            <p:cNvPr id="10" name="Rounded Rectangle 1"/>
            <p:cNvSpPr>
              <a:spLocks noChangeArrowheads="1"/>
            </p:cNvSpPr>
            <p:nvPr/>
          </p:nvSpPr>
          <p:spPr bwMode="auto">
            <a:xfrm>
              <a:off x="1444239" y="2563738"/>
              <a:ext cx="6212794" cy="1871529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1983" y="2754190"/>
              <a:ext cx="5560034" cy="1469263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0873170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Present Value of a Lump-Sum Amount PV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33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580687" y="340122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452644" y="3016672"/>
            <a:ext cx="4375447" cy="3119215"/>
            <a:chOff x="2375731" y="1828800"/>
            <a:chExt cx="4375447" cy="3119215"/>
          </a:xfrm>
        </p:grpSpPr>
        <p:sp>
          <p:nvSpPr>
            <p:cNvPr id="10" name="Rounded Rectangle 1"/>
            <p:cNvSpPr>
              <a:spLocks noChangeArrowheads="1"/>
            </p:cNvSpPr>
            <p:nvPr/>
          </p:nvSpPr>
          <p:spPr bwMode="auto">
            <a:xfrm>
              <a:off x="2375731" y="1828800"/>
              <a:ext cx="4375447" cy="3119215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33304" y="2060329"/>
              <a:ext cx="3877392" cy="2737341"/>
            </a:xfrm>
            <a:prstGeom prst="rect">
              <a:avLst/>
            </a:prstGeom>
          </p:spPr>
        </p:pic>
      </p:grpSp>
      <p:sp>
        <p:nvSpPr>
          <p:cNvPr id="11" name="Rectangle 22"/>
          <p:cNvSpPr txBox="1">
            <a:spLocks noChangeArrowheads="1"/>
          </p:cNvSpPr>
          <p:nvPr/>
        </p:nvSpPr>
        <p:spPr>
          <a:xfrm>
            <a:off x="628650" y="1777757"/>
            <a:ext cx="764367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smtClean="0">
                <a:latin typeface="+mn-lt"/>
              </a:rPr>
              <a:t>What is the PV of $935 due in Three (3) years if r = 10%?</a:t>
            </a:r>
            <a:endParaRPr lang="en-US" sz="3000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7056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PV of a Lump-Sum Amount Financial Calculator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34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6557" y="2487553"/>
            <a:ext cx="8664143" cy="2375002"/>
            <a:chOff x="111097" y="2564467"/>
            <a:chExt cx="8664143" cy="2375002"/>
          </a:xfrm>
        </p:grpSpPr>
        <p:sp>
          <p:nvSpPr>
            <p:cNvPr id="9" name="Rounded Rectangle 1"/>
            <p:cNvSpPr>
              <a:spLocks noChangeArrowheads="1"/>
            </p:cNvSpPr>
            <p:nvPr/>
          </p:nvSpPr>
          <p:spPr bwMode="auto">
            <a:xfrm>
              <a:off x="194524" y="2773009"/>
              <a:ext cx="8556371" cy="2166460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11097" y="2564467"/>
              <a:ext cx="8664143" cy="2272459"/>
              <a:chOff x="179463" y="2983210"/>
              <a:chExt cx="8664143" cy="2272459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1824268" y="3874170"/>
                <a:ext cx="7019338" cy="681751"/>
                <a:chOff x="1089324" y="3908354"/>
                <a:chExt cx="7019338" cy="681751"/>
              </a:xfrm>
            </p:grpSpPr>
            <p:grpSp>
              <p:nvGrpSpPr>
                <p:cNvPr id="13" name="Group 12"/>
                <p:cNvGrpSpPr>
                  <a:grpSpLocks noChangeAspect="1"/>
                </p:cNvGrpSpPr>
                <p:nvPr/>
              </p:nvGrpSpPr>
              <p:grpSpPr bwMode="auto">
                <a:xfrm>
                  <a:off x="1089324" y="3913259"/>
                  <a:ext cx="1132006" cy="667727"/>
                  <a:chOff x="4779" y="2108"/>
                  <a:chExt cx="651" cy="386"/>
                </a:xfrm>
              </p:grpSpPr>
              <p:sp>
                <p:nvSpPr>
                  <p:cNvPr id="26" name="AutoShape 5"/>
                  <p:cNvSpPr>
                    <a:spLocks noChangeArrowheads="1"/>
                  </p:cNvSpPr>
                  <p:nvPr/>
                </p:nvSpPr>
                <p:spPr bwMode="auto">
                  <a:xfrm>
                    <a:off x="4779" y="2130"/>
                    <a:ext cx="651" cy="345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666666"/>
                      </a:gs>
                      <a:gs pos="50000">
                        <a:srgbClr val="000000"/>
                      </a:gs>
                      <a:gs pos="100000">
                        <a:srgbClr val="666666"/>
                      </a:gs>
                    </a:gsLst>
                    <a:lin ang="540000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3200"/>
                  </a:p>
                </p:txBody>
              </p:sp>
              <p:sp>
                <p:nvSpPr>
                  <p:cNvPr id="27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54" y="2108"/>
                    <a:ext cx="492" cy="3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3200" b="1" dirty="0">
                        <a:solidFill>
                          <a:srgbClr val="FFFFFF"/>
                        </a:solidFill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N</a:t>
                    </a:r>
                    <a:endParaRPr lang="en-US" sz="32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4" name="Group 13"/>
                <p:cNvGrpSpPr>
                  <a:grpSpLocks noChangeAspect="1"/>
                </p:cNvGrpSpPr>
                <p:nvPr/>
              </p:nvGrpSpPr>
              <p:grpSpPr bwMode="auto">
                <a:xfrm>
                  <a:off x="3734180" y="3909671"/>
                  <a:ext cx="1538902" cy="667727"/>
                  <a:chOff x="6045" y="1478"/>
                  <a:chExt cx="885" cy="386"/>
                </a:xfrm>
              </p:grpSpPr>
              <p:sp>
                <p:nvSpPr>
                  <p:cNvPr id="24" name="AutoShape 8"/>
                  <p:cNvSpPr>
                    <a:spLocks noChangeArrowheads="1"/>
                  </p:cNvSpPr>
                  <p:nvPr/>
                </p:nvSpPr>
                <p:spPr bwMode="auto">
                  <a:xfrm>
                    <a:off x="6159" y="1500"/>
                    <a:ext cx="651" cy="345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666666"/>
                      </a:gs>
                      <a:gs pos="50000">
                        <a:srgbClr val="000000"/>
                      </a:gs>
                      <a:gs pos="100000">
                        <a:srgbClr val="666666"/>
                      </a:gs>
                    </a:gsLst>
                    <a:lin ang="540000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3200"/>
                  </a:p>
                </p:txBody>
              </p:sp>
              <p:sp>
                <p:nvSpPr>
                  <p:cNvPr id="25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45" y="1478"/>
                    <a:ext cx="885" cy="3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3200" b="1" dirty="0" smtClean="0">
                        <a:solidFill>
                          <a:srgbClr val="FFFFFF"/>
                        </a:solidFill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PV</a:t>
                    </a:r>
                    <a:endParaRPr lang="en-US" sz="32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5" name="Group 14"/>
                <p:cNvGrpSpPr>
                  <a:grpSpLocks noChangeAspect="1"/>
                </p:cNvGrpSpPr>
                <p:nvPr/>
              </p:nvGrpSpPr>
              <p:grpSpPr bwMode="auto">
                <a:xfrm>
                  <a:off x="2314919" y="3908354"/>
                  <a:ext cx="1538902" cy="667727"/>
                  <a:chOff x="6045" y="1478"/>
                  <a:chExt cx="885" cy="386"/>
                </a:xfrm>
              </p:grpSpPr>
              <p:sp>
                <p:nvSpPr>
                  <p:cNvPr id="22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6159" y="1500"/>
                    <a:ext cx="651" cy="345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666666"/>
                      </a:gs>
                      <a:gs pos="50000">
                        <a:srgbClr val="000000"/>
                      </a:gs>
                      <a:gs pos="100000">
                        <a:srgbClr val="666666"/>
                      </a:gs>
                    </a:gsLst>
                    <a:lin ang="540000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3200"/>
                  </a:p>
                </p:txBody>
              </p:sp>
              <p:sp>
                <p:nvSpPr>
                  <p:cNvPr id="23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45" y="1478"/>
                    <a:ext cx="885" cy="3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3200" b="1" dirty="0" smtClean="0">
                        <a:solidFill>
                          <a:srgbClr val="FFFFFF"/>
                        </a:solidFill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I/Y</a:t>
                    </a:r>
                    <a:endParaRPr lang="en-US" sz="32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6" name="Group 15"/>
                <p:cNvGrpSpPr>
                  <a:grpSpLocks noChangeAspect="1"/>
                </p:cNvGrpSpPr>
                <p:nvPr/>
              </p:nvGrpSpPr>
              <p:grpSpPr bwMode="auto">
                <a:xfrm>
                  <a:off x="5151326" y="3922378"/>
                  <a:ext cx="1538902" cy="667727"/>
                  <a:chOff x="6045" y="1478"/>
                  <a:chExt cx="885" cy="386"/>
                </a:xfrm>
              </p:grpSpPr>
              <p:sp>
                <p:nvSpPr>
                  <p:cNvPr id="20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6159" y="1500"/>
                    <a:ext cx="651" cy="345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666666"/>
                      </a:gs>
                      <a:gs pos="50000">
                        <a:srgbClr val="000000"/>
                      </a:gs>
                      <a:gs pos="100000">
                        <a:srgbClr val="666666"/>
                      </a:gs>
                    </a:gsLst>
                    <a:lin ang="540000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3200"/>
                  </a:p>
                </p:txBody>
              </p:sp>
              <p:sp>
                <p:nvSpPr>
                  <p:cNvPr id="21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45" y="1478"/>
                    <a:ext cx="885" cy="3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3200" b="1">
                        <a:solidFill>
                          <a:srgbClr val="FFFFFF"/>
                        </a:solidFill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PMT</a:t>
                    </a:r>
                    <a:endParaRPr lang="en-US" sz="32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7" name="Group 16"/>
                <p:cNvGrpSpPr>
                  <a:grpSpLocks noChangeAspect="1"/>
                </p:cNvGrpSpPr>
                <p:nvPr/>
              </p:nvGrpSpPr>
              <p:grpSpPr bwMode="auto">
                <a:xfrm>
                  <a:off x="6569760" y="3922378"/>
                  <a:ext cx="1538902" cy="667727"/>
                  <a:chOff x="6045" y="1478"/>
                  <a:chExt cx="885" cy="386"/>
                </a:xfrm>
              </p:grpSpPr>
              <p:sp>
                <p:nvSpPr>
                  <p:cNvPr id="18" name="AutoShape 17"/>
                  <p:cNvSpPr>
                    <a:spLocks noChangeArrowheads="1"/>
                  </p:cNvSpPr>
                  <p:nvPr/>
                </p:nvSpPr>
                <p:spPr bwMode="auto">
                  <a:xfrm>
                    <a:off x="6159" y="1500"/>
                    <a:ext cx="651" cy="345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666666"/>
                      </a:gs>
                      <a:gs pos="50000">
                        <a:srgbClr val="000000"/>
                      </a:gs>
                      <a:gs pos="100000">
                        <a:srgbClr val="666666"/>
                      </a:gs>
                    </a:gsLst>
                    <a:lin ang="540000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3200"/>
                  </a:p>
                </p:txBody>
              </p:sp>
              <p:sp>
                <p:nvSpPr>
                  <p:cNvPr id="19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45" y="1478"/>
                    <a:ext cx="885" cy="3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3200" b="1">
                        <a:solidFill>
                          <a:srgbClr val="FFFFFF"/>
                        </a:solidFill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FV</a:t>
                    </a:r>
                    <a:endParaRPr lang="en-US" sz="32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sp>
            <p:nvSpPr>
              <p:cNvPr id="12" name="Text Box 3"/>
              <p:cNvSpPr txBox="1">
                <a:spLocks noChangeArrowheads="1"/>
              </p:cNvSpPr>
              <p:nvPr/>
            </p:nvSpPr>
            <p:spPr bwMode="auto">
              <a:xfrm>
                <a:off x="179463" y="2983210"/>
                <a:ext cx="8639798" cy="22724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just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tabLst>
                    <a:tab pos="1376363" algn="r"/>
                    <a:tab pos="2111375" algn="ctr"/>
                    <a:tab pos="3546475" algn="ctr"/>
                    <a:tab pos="4913313" algn="ctr"/>
                    <a:tab pos="6400800" algn="ctr"/>
                    <a:tab pos="7777163" algn="ctr"/>
                  </a:tabLst>
                </a:pP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Inputs:	3	</a:t>
                </a:r>
                <a:r>
                  <a:rPr lang="en-US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935</a:t>
                </a:r>
              </a:p>
              <a:p>
                <a:pPr marL="0" marR="0" algn="just">
                  <a:spcBef>
                    <a:spcPts val="1500"/>
                  </a:spcBef>
                  <a:spcAft>
                    <a:spcPts val="0"/>
                  </a:spcAft>
                  <a:tabLst>
                    <a:tab pos="1376363" algn="r"/>
                    <a:tab pos="2111375" algn="ctr"/>
                    <a:tab pos="3546475" algn="ctr"/>
                    <a:tab pos="4913313" algn="ctr"/>
                    <a:tab pos="6400800" algn="ctr"/>
                    <a:tab pos="7777163" algn="ctr"/>
                  </a:tabLst>
                </a:pPr>
                <a:endParaRPr lang="en-US" sz="3200" dirty="0" smtClean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ts val="1400"/>
                  </a:lnSpc>
                  <a:spcBef>
                    <a:spcPts val="1200"/>
                  </a:spcBef>
                  <a:spcAft>
                    <a:spcPts val="0"/>
                  </a:spcAft>
                  <a:tabLst>
                    <a:tab pos="1376363" algn="r"/>
                    <a:tab pos="2111375" algn="ctr"/>
                    <a:tab pos="3546475" algn="ctr"/>
                    <a:tab pos="4913313" algn="ctr"/>
                    <a:tab pos="6400800" algn="ctr"/>
                    <a:tab pos="7777163" algn="ctr"/>
                  </a:tabLst>
                </a:pP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Output:			</a:t>
                </a:r>
                <a:r>
                  <a:rPr lang="en-US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3200" dirty="0" smtClean="0">
                    <a:solidFill>
                      <a:srgbClr val="2C7C34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smtClean="0">
                    <a:solidFill>
                      <a:srgbClr val="2C7C34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-702.48</a:t>
                </a:r>
                <a:endParaRPr lang="en-US" sz="3200" b="1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 Value of an Annuity (Ordinary)—</a:t>
            </a:r>
            <a:r>
              <a:rPr lang="en-US" dirty="0" err="1" smtClean="0"/>
              <a:t>PVA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806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8788" indent="-458788">
              <a:lnSpc>
                <a:spcPct val="90000"/>
              </a:lnSpc>
            </a:pPr>
            <a:r>
              <a:rPr lang="en-US" sz="3200" dirty="0" err="1" smtClean="0"/>
              <a:t>PVA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 = the present value of an annuity with n payments.</a:t>
            </a:r>
            <a:endParaRPr lang="en-US" sz="3200" dirty="0"/>
          </a:p>
          <a:p>
            <a:pPr marL="458788" indent="-458788">
              <a:lnSpc>
                <a:spcPct val="90000"/>
              </a:lnSpc>
            </a:pPr>
            <a:r>
              <a:rPr lang="en-US" sz="3200" dirty="0" smtClean="0"/>
              <a:t>Each payment is discounted, and the sum of the discounted payments is the present value of the annuity.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35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2"/>
          <p:cNvSpPr>
            <a:spLocks noGrp="1" noChangeArrowheads="1"/>
          </p:cNvSpPr>
          <p:nvPr>
            <p:ph type="title"/>
          </p:nvPr>
        </p:nvSpPr>
        <p:spPr>
          <a:xfrm>
            <a:off x="628650" y="1841316"/>
            <a:ext cx="7886700" cy="1097060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+mn-lt"/>
              </a:rPr>
              <a:t>What is the PV of a three-year $400 ordinary annuity if r = 5%?</a:t>
            </a:r>
            <a:endParaRPr lang="en-US" sz="3000" dirty="0"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36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35402" y="3144848"/>
            <a:ext cx="8349235" cy="2862841"/>
            <a:chOff x="335402" y="2230451"/>
            <a:chExt cx="8349235" cy="2862841"/>
          </a:xfrm>
        </p:grpSpPr>
        <p:sp>
          <p:nvSpPr>
            <p:cNvPr id="9" name="Rounded Rectangle 1"/>
            <p:cNvSpPr>
              <a:spLocks noChangeArrowheads="1"/>
            </p:cNvSpPr>
            <p:nvPr/>
          </p:nvSpPr>
          <p:spPr bwMode="auto">
            <a:xfrm>
              <a:off x="335402" y="2230451"/>
              <a:ext cx="8349235" cy="2862841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" name="AutoShape 60"/>
            <p:cNvCxnSpPr>
              <a:cxnSpLocks noChangeShapeType="1"/>
            </p:cNvCxnSpPr>
            <p:nvPr/>
          </p:nvCxnSpPr>
          <p:spPr bwMode="auto">
            <a:xfrm>
              <a:off x="6252804" y="2925330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61"/>
            <p:cNvCxnSpPr>
              <a:cxnSpLocks noChangeShapeType="1"/>
            </p:cNvCxnSpPr>
            <p:nvPr/>
          </p:nvCxnSpPr>
          <p:spPr bwMode="auto">
            <a:xfrm>
              <a:off x="2629200" y="2925330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62"/>
            <p:cNvCxnSpPr>
              <a:cxnSpLocks noChangeShapeType="1"/>
            </p:cNvCxnSpPr>
            <p:nvPr/>
          </p:nvCxnSpPr>
          <p:spPr bwMode="auto">
            <a:xfrm>
              <a:off x="4440855" y="2923897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63"/>
            <p:cNvCxnSpPr>
              <a:cxnSpLocks noChangeShapeType="1"/>
            </p:cNvCxnSpPr>
            <p:nvPr/>
          </p:nvCxnSpPr>
          <p:spPr bwMode="auto">
            <a:xfrm>
              <a:off x="8084865" y="2930556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Straight Connector 21"/>
            <p:cNvSpPr>
              <a:spLocks noChangeShapeType="1"/>
            </p:cNvSpPr>
            <p:nvPr/>
          </p:nvSpPr>
          <p:spPr bwMode="auto">
            <a:xfrm flipV="1">
              <a:off x="2620651" y="3039242"/>
              <a:ext cx="5458968" cy="1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56"/>
            <p:cNvSpPr txBox="1">
              <a:spLocks noChangeArrowheads="1"/>
            </p:cNvSpPr>
            <p:nvPr/>
          </p:nvSpPr>
          <p:spPr bwMode="auto">
            <a:xfrm>
              <a:off x="2129338" y="3125716"/>
              <a:ext cx="6254086" cy="53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2170113" algn="ctr"/>
                  <a:tab pos="3998913" algn="ctr"/>
                  <a:tab pos="5827713" algn="ctr"/>
                  <a:tab pos="7204075" algn="dec"/>
                </a:tabLst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	400	</a:t>
              </a:r>
              <a:r>
                <a:rPr lang="en-US" altLang="en-US" sz="2000" dirty="0">
                  <a:latin typeface="Arial" panose="020B0604020202020204" pitchFamily="34" charset="0"/>
                </a:rPr>
                <a:t>4</a:t>
              </a: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00	400</a:t>
              </a:r>
              <a:endParaRPr kumimoji="0" lang="en-US" alt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 Box 64"/>
            <p:cNvSpPr txBox="1">
              <a:spLocks noChangeArrowheads="1"/>
            </p:cNvSpPr>
            <p:nvPr/>
          </p:nvSpPr>
          <p:spPr bwMode="auto">
            <a:xfrm>
              <a:off x="2465662" y="2550532"/>
              <a:ext cx="6071591" cy="29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1889125" algn="ctr"/>
                  <a:tab pos="3717925" algn="ctr"/>
                  <a:tab pos="5546725" algn="ctr"/>
                </a:tabLst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0	1	2	3	</a:t>
              </a:r>
            </a:p>
          </p:txBody>
        </p:sp>
        <p:sp>
          <p:nvSpPr>
            <p:cNvPr id="17" name="Text Box 58"/>
            <p:cNvSpPr txBox="1">
              <a:spLocks noChangeArrowheads="1"/>
            </p:cNvSpPr>
            <p:nvPr/>
          </p:nvSpPr>
          <p:spPr bwMode="auto">
            <a:xfrm>
              <a:off x="3054560" y="2701159"/>
              <a:ext cx="1152261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r =  5%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1996201" y="4278075"/>
              <a:ext cx="6080760" cy="5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1988448" y="3964419"/>
              <a:ext cx="4270248" cy="5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8081613" y="3457492"/>
              <a:ext cx="0" cy="822960"/>
            </a:xfrm>
            <a:prstGeom prst="line">
              <a:avLst/>
            </a:prstGeom>
            <a:ln w="1905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257208" y="3463601"/>
              <a:ext cx="0" cy="502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spect="1" noChangeArrowheads="1"/>
            </p:cNvSpPr>
            <p:nvPr/>
          </p:nvSpPr>
          <p:spPr bwMode="auto">
            <a:xfrm>
              <a:off x="793886" y="3427188"/>
              <a:ext cx="2108776" cy="1649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300"/>
                </a:spcBef>
                <a:spcAft>
                  <a:spcPts val="0"/>
                </a:spcAft>
                <a:tabLst>
                  <a:tab pos="684213" algn="dec"/>
                </a:tabLst>
              </a:pPr>
              <a:r>
                <a:rPr lang="en-US" sz="20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380.95</a:t>
              </a:r>
              <a:endPara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300"/>
                </a:spcBef>
                <a:spcAft>
                  <a:spcPts val="0"/>
                </a:spcAft>
                <a:tabLst>
                  <a:tab pos="684213" algn="dec"/>
                </a:tabLst>
              </a:pPr>
              <a:r>
                <a:rPr lang="en-U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lang="en-US" sz="20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362.81</a:t>
              </a:r>
              <a:endPara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300"/>
                </a:spcBef>
                <a:spcAft>
                  <a:spcPts val="0"/>
                </a:spcAft>
                <a:tabLst>
                  <a:tab pos="684213" algn="dec"/>
                </a:tabLst>
              </a:pPr>
              <a:r>
                <a:rPr lang="en-US" sz="20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  </a:t>
              </a:r>
              <a:r>
                <a:rPr lang="en-US" sz="2000" u="sng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  345.54</a:t>
              </a:r>
              <a:endPara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300"/>
                </a:spcBef>
                <a:tabLst>
                  <a:tab pos="684213" algn="dec"/>
                </a:tabLst>
              </a:pPr>
              <a:r>
                <a:rPr lang="en-US" sz="2000" b="1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lang="en-US" sz="2000" b="1" u="dbl" dirty="0" smtClean="0">
                  <a:solidFill>
                    <a:srgbClr val="2C7C34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1,089.30</a:t>
              </a:r>
              <a:r>
                <a:rPr lang="en-US" sz="2000" b="1" dirty="0" smtClean="0">
                  <a:solidFill>
                    <a:srgbClr val="2C7C34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= </a:t>
              </a:r>
              <a:r>
                <a:rPr lang="en-US" sz="2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PVA</a:t>
              </a:r>
              <a:r>
                <a:rPr lang="en-US" sz="2000" b="1" baseline="-250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r>
                <a:rPr lang="en-US" sz="2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 Box 9"/>
            <p:cNvSpPr txBox="1">
              <a:spLocks noChangeAspect="1" noChangeArrowheads="1"/>
            </p:cNvSpPr>
            <p:nvPr/>
          </p:nvSpPr>
          <p:spPr bwMode="auto">
            <a:xfrm>
              <a:off x="430433" y="2525192"/>
              <a:ext cx="2192154" cy="91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1376363" algn="ctr"/>
                  <a:tab pos="4059238" algn="l"/>
                </a:tabLst>
              </a:pPr>
              <a:r>
                <a:rPr lang="en-US" b="1" kern="0" dirty="0" smtClean="0">
                  <a:solidFill>
                    <a:srgbClr val="C00000"/>
                  </a:solidFill>
                  <a:effectLst/>
                  <a:ea typeface="Times New Roman" panose="02020603050405020304" pitchFamily="18" charset="0"/>
                </a:rPr>
                <a:t>Value </a:t>
              </a:r>
              <a:r>
                <a:rPr lang="en-US" b="1" kern="0" dirty="0">
                  <a:solidFill>
                    <a:srgbClr val="C00000"/>
                  </a:solidFill>
                  <a:effectLst/>
                  <a:ea typeface="Times New Roman" panose="02020603050405020304" pitchFamily="18" charset="0"/>
                </a:rPr>
                <a:t>of Each </a:t>
              </a:r>
              <a:r>
                <a:rPr lang="en-US" b="1" kern="0" dirty="0" smtClean="0">
                  <a:solidFill>
                    <a:srgbClr val="C00000"/>
                  </a:solidFill>
                  <a:ea typeface="Times New Roman" panose="02020603050405020304" pitchFamily="18" charset="0"/>
                </a:rPr>
                <a:t>FV Amount Today</a:t>
              </a: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30188" algn="l"/>
                  <a:tab pos="1376363" algn="ctr"/>
                  <a:tab pos="2513013" algn="r"/>
                  <a:tab pos="4059238" algn="l"/>
                </a:tabLst>
              </a:pPr>
              <a:r>
                <a:rPr lang="en-US" b="1" kern="0" dirty="0" smtClean="0">
                  <a:solidFill>
                    <a:srgbClr val="C00000"/>
                  </a:solidFill>
                  <a:effectLst/>
                  <a:ea typeface="Times New Roman" panose="02020603050405020304" pitchFamily="18" charset="0"/>
                </a:rPr>
                <a:t>(Year 0)</a:t>
              </a:r>
              <a:endParaRPr lang="en-US" b="1" kern="0" dirty="0">
                <a:solidFill>
                  <a:srgbClr val="C00000"/>
                </a:solidFill>
                <a:effectLst/>
                <a:ea typeface="Times New Roman" panose="02020603050405020304" pitchFamily="18" charset="0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2012092" y="3641614"/>
              <a:ext cx="2423160" cy="5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447649" y="3443952"/>
              <a:ext cx="0" cy="1907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30"/>
            <p:cNvGrpSpPr/>
            <p:nvPr/>
          </p:nvGrpSpPr>
          <p:grpSpPr>
            <a:xfrm>
              <a:off x="5036581" y="3377650"/>
              <a:ext cx="1353024" cy="506767"/>
              <a:chOff x="2161566" y="4976393"/>
              <a:chExt cx="1353024" cy="506767"/>
            </a:xfrm>
          </p:grpSpPr>
          <p:sp>
            <p:nvSpPr>
              <p:cNvPr id="32" name="Text Box 58"/>
              <p:cNvSpPr txBox="1">
                <a:spLocks noChangeArrowheads="1"/>
              </p:cNvSpPr>
              <p:nvPr/>
            </p:nvSpPr>
            <p:spPr bwMode="auto">
              <a:xfrm>
                <a:off x="2161566" y="5211697"/>
                <a:ext cx="910596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dirty="0" smtClean="0">
                    <a:latin typeface="Calibri" panose="020F0502020204030204" pitchFamily="34" charset="0"/>
                  </a:rPr>
                  <a:t> (1.</a:t>
                </a: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05)</a:t>
                </a:r>
                <a:r>
                  <a:rPr kumimoji="0" lang="en-US" altLang="en-US" b="0" i="0" u="none" strike="noStrike" cap="none" normalizeH="0" baseline="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n-US" altLang="en-US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" name="Text Box 58"/>
              <p:cNvSpPr txBox="1">
                <a:spLocks noChangeArrowheads="1"/>
              </p:cNvSpPr>
              <p:nvPr/>
            </p:nvSpPr>
            <p:spPr bwMode="auto">
              <a:xfrm>
                <a:off x="2212516" y="4976393"/>
                <a:ext cx="910596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>
                    <a:tab pos="573088" algn="l"/>
                  </a:tabLst>
                </a:pPr>
                <a:r>
                  <a:rPr lang="en-US" altLang="en-US" u="sng" dirty="0" smtClean="0">
                    <a:latin typeface="Calibri" panose="020F0502020204030204" pitchFamily="34" charset="0"/>
                  </a:rPr>
                  <a:t>    1	</a:t>
                </a:r>
                <a:endParaRPr kumimoji="0" lang="en-US" altLang="en-US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" name="Text Box 58"/>
              <p:cNvSpPr txBox="1">
                <a:spLocks noChangeArrowheads="1"/>
              </p:cNvSpPr>
              <p:nvPr/>
            </p:nvSpPr>
            <p:spPr bwMode="auto">
              <a:xfrm>
                <a:off x="2603994" y="5075965"/>
                <a:ext cx="910596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dirty="0" smtClean="0">
                    <a:latin typeface="Calibri" panose="020F0502020204030204" pitchFamily="34" charset="0"/>
                  </a:rPr>
                  <a:t> x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891781" y="3692222"/>
              <a:ext cx="1353024" cy="506767"/>
              <a:chOff x="2161566" y="4976393"/>
              <a:chExt cx="1353024" cy="506767"/>
            </a:xfrm>
          </p:grpSpPr>
          <p:sp>
            <p:nvSpPr>
              <p:cNvPr id="36" name="Text Box 58"/>
              <p:cNvSpPr txBox="1">
                <a:spLocks noChangeArrowheads="1"/>
              </p:cNvSpPr>
              <p:nvPr/>
            </p:nvSpPr>
            <p:spPr bwMode="auto">
              <a:xfrm>
                <a:off x="2161566" y="5211697"/>
                <a:ext cx="910596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dirty="0" smtClean="0">
                    <a:latin typeface="Calibri" panose="020F0502020204030204" pitchFamily="34" charset="0"/>
                  </a:rPr>
                  <a:t> (1.</a:t>
                </a: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05)</a:t>
                </a:r>
                <a:r>
                  <a:rPr kumimoji="0" lang="en-US" altLang="en-US" b="0" i="0" u="none" strike="noStrike" cap="none" normalizeH="0" baseline="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en-US" altLang="en-US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" name="Text Box 58"/>
              <p:cNvSpPr txBox="1">
                <a:spLocks noChangeArrowheads="1"/>
              </p:cNvSpPr>
              <p:nvPr/>
            </p:nvSpPr>
            <p:spPr bwMode="auto">
              <a:xfrm>
                <a:off x="2212516" y="4976393"/>
                <a:ext cx="910596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>
                    <a:tab pos="573088" algn="l"/>
                  </a:tabLst>
                </a:pPr>
                <a:r>
                  <a:rPr lang="en-US" altLang="en-US" u="sng" dirty="0" smtClean="0">
                    <a:latin typeface="Calibri" panose="020F0502020204030204" pitchFamily="34" charset="0"/>
                  </a:rPr>
                  <a:t>    1	</a:t>
                </a:r>
                <a:endParaRPr kumimoji="0" lang="en-US" altLang="en-US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" name="Text Box 58"/>
              <p:cNvSpPr txBox="1">
                <a:spLocks noChangeArrowheads="1"/>
              </p:cNvSpPr>
              <p:nvPr/>
            </p:nvSpPr>
            <p:spPr bwMode="auto">
              <a:xfrm>
                <a:off x="2603994" y="5075965"/>
                <a:ext cx="910596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dirty="0" smtClean="0">
                    <a:latin typeface="Calibri" panose="020F0502020204030204" pitchFamily="34" charset="0"/>
                  </a:rPr>
                  <a:t> x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3158688" y="3061259"/>
              <a:ext cx="1353024" cy="506767"/>
              <a:chOff x="2161566" y="4976393"/>
              <a:chExt cx="1353024" cy="506767"/>
            </a:xfrm>
          </p:grpSpPr>
          <p:sp>
            <p:nvSpPr>
              <p:cNvPr id="40" name="Text Box 58"/>
              <p:cNvSpPr txBox="1">
                <a:spLocks noChangeArrowheads="1"/>
              </p:cNvSpPr>
              <p:nvPr/>
            </p:nvSpPr>
            <p:spPr bwMode="auto">
              <a:xfrm>
                <a:off x="2161566" y="5211697"/>
                <a:ext cx="910596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dirty="0" smtClean="0">
                    <a:latin typeface="Calibri" panose="020F0502020204030204" pitchFamily="34" charset="0"/>
                  </a:rPr>
                  <a:t> (1.</a:t>
                </a: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05)</a:t>
                </a:r>
                <a:r>
                  <a:rPr kumimoji="0" lang="en-US" altLang="en-US" b="0" i="0" u="none" strike="noStrike" cap="none" normalizeH="0" baseline="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n-US" altLang="en-US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" name="Text Box 58"/>
              <p:cNvSpPr txBox="1">
                <a:spLocks noChangeArrowheads="1"/>
              </p:cNvSpPr>
              <p:nvPr/>
            </p:nvSpPr>
            <p:spPr bwMode="auto">
              <a:xfrm>
                <a:off x="2212516" y="4976393"/>
                <a:ext cx="910596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>
                    <a:tab pos="573088" algn="l"/>
                  </a:tabLst>
                </a:pPr>
                <a:r>
                  <a:rPr lang="en-US" altLang="en-US" u="sng" dirty="0" smtClean="0">
                    <a:latin typeface="Calibri" panose="020F0502020204030204" pitchFamily="34" charset="0"/>
                  </a:rPr>
                  <a:t>    1	</a:t>
                </a:r>
                <a:endParaRPr kumimoji="0" lang="en-US" altLang="en-US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" name="Text Box 58"/>
              <p:cNvSpPr txBox="1">
                <a:spLocks noChangeArrowheads="1"/>
              </p:cNvSpPr>
              <p:nvPr/>
            </p:nvSpPr>
            <p:spPr bwMode="auto">
              <a:xfrm>
                <a:off x="2603994" y="5075965"/>
                <a:ext cx="910596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dirty="0" smtClean="0">
                    <a:latin typeface="Calibri" panose="020F0502020204030204" pitchFamily="34" charset="0"/>
                  </a:rPr>
                  <a:t> x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43" name="Rectangle 2"/>
          <p:cNvSpPr txBox="1">
            <a:spLocks noChangeArrowheads="1"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PVA</a:t>
            </a:r>
            <a:r>
              <a:rPr lang="en-US" baseline="-25000" dirty="0" err="1" smtClean="0"/>
              <a:t>n</a:t>
            </a:r>
            <a:r>
              <a:rPr lang="en-US" dirty="0" smtClean="0"/>
              <a:t> Cash Flow Solution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24546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PVA</a:t>
            </a:r>
            <a:r>
              <a:rPr lang="en-US" baseline="-25000" dirty="0" err="1"/>
              <a:t>n</a:t>
            </a:r>
            <a:r>
              <a:rPr lang="en-US" baseline="-25000" dirty="0"/>
              <a:t> </a:t>
            </a:r>
            <a:r>
              <a:rPr lang="en-US" dirty="0" smtClean="0"/>
              <a:t>Equation Solution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37</a:t>
            </a:fld>
            <a:endParaRPr lang="en-US"/>
          </a:p>
        </p:txBody>
      </p:sp>
      <p:sp>
        <p:nvSpPr>
          <p:cNvPr id="5" name="Rectangle 2"/>
          <p:cNvSpPr>
            <a:spLocks noChangeAspect="1" noChangeArrowheads="1"/>
          </p:cNvSpPr>
          <p:nvPr/>
        </p:nvSpPr>
        <p:spPr bwMode="auto">
          <a:xfrm>
            <a:off x="1316052" y="2102266"/>
            <a:ext cx="2401868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162228" y="1914260"/>
            <a:ext cx="6776815" cy="4344696"/>
            <a:chOff x="1162228" y="1854438"/>
            <a:chExt cx="6776815" cy="4344696"/>
          </a:xfrm>
        </p:grpSpPr>
        <p:sp>
          <p:nvSpPr>
            <p:cNvPr id="11" name="Rounded Rectangle 1"/>
            <p:cNvSpPr>
              <a:spLocks noChangeArrowheads="1"/>
            </p:cNvSpPr>
            <p:nvPr/>
          </p:nvSpPr>
          <p:spPr bwMode="auto">
            <a:xfrm>
              <a:off x="1162228" y="1854438"/>
              <a:ext cx="6776815" cy="4344696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2990" y="1961683"/>
              <a:ext cx="5938019" cy="4096867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2981554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PVA</a:t>
            </a:r>
            <a:r>
              <a:rPr lang="en-US" baseline="-25000" dirty="0" err="1"/>
              <a:t>n</a:t>
            </a:r>
            <a:r>
              <a:rPr lang="en-US" baseline="-25000" dirty="0"/>
              <a:t> </a:t>
            </a:r>
            <a:r>
              <a:rPr lang="en-US" dirty="0" smtClean="0"/>
              <a:t>Equation Solution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38</a:t>
            </a:fld>
            <a:endParaRPr lang="en-US"/>
          </a:p>
        </p:txBody>
      </p:sp>
      <p:sp>
        <p:nvSpPr>
          <p:cNvPr id="5" name="Rectangle 2"/>
          <p:cNvSpPr>
            <a:spLocks noChangeAspect="1" noChangeArrowheads="1"/>
          </p:cNvSpPr>
          <p:nvPr/>
        </p:nvSpPr>
        <p:spPr bwMode="auto">
          <a:xfrm>
            <a:off x="1316052" y="2102266"/>
            <a:ext cx="2401868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48157" y="331836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939896" y="2247546"/>
            <a:ext cx="5007836" cy="3555049"/>
            <a:chOff x="1939896" y="2247546"/>
            <a:chExt cx="5007836" cy="3555049"/>
          </a:xfrm>
        </p:grpSpPr>
        <p:sp>
          <p:nvSpPr>
            <p:cNvPr id="11" name="Rounded Rectangle 1"/>
            <p:cNvSpPr>
              <a:spLocks noChangeArrowheads="1"/>
            </p:cNvSpPr>
            <p:nvPr/>
          </p:nvSpPr>
          <p:spPr bwMode="auto">
            <a:xfrm>
              <a:off x="1939896" y="2247546"/>
              <a:ext cx="5007836" cy="3555049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124" y="2443021"/>
              <a:ext cx="3773751" cy="3164098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8657743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PVA</a:t>
            </a:r>
            <a:r>
              <a:rPr lang="en-US" baseline="-25000" dirty="0" err="1"/>
              <a:t>n</a:t>
            </a:r>
            <a:r>
              <a:rPr lang="en-US" baseline="-25000" dirty="0"/>
              <a:t> </a:t>
            </a:r>
            <a:r>
              <a:rPr lang="en-US" dirty="0" smtClean="0"/>
              <a:t>Financial Calculator Solution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39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6557" y="2487553"/>
            <a:ext cx="8664143" cy="2375002"/>
            <a:chOff x="111097" y="2564467"/>
            <a:chExt cx="8664143" cy="2375002"/>
          </a:xfrm>
        </p:grpSpPr>
        <p:sp>
          <p:nvSpPr>
            <p:cNvPr id="9" name="Rounded Rectangle 1"/>
            <p:cNvSpPr>
              <a:spLocks noChangeArrowheads="1"/>
            </p:cNvSpPr>
            <p:nvPr/>
          </p:nvSpPr>
          <p:spPr bwMode="auto">
            <a:xfrm>
              <a:off x="194524" y="2773009"/>
              <a:ext cx="8556371" cy="2166460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11097" y="2564467"/>
              <a:ext cx="8664143" cy="2272459"/>
              <a:chOff x="179463" y="2983210"/>
              <a:chExt cx="8664143" cy="2272459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1824268" y="3874170"/>
                <a:ext cx="7019338" cy="681751"/>
                <a:chOff x="1089324" y="3908354"/>
                <a:chExt cx="7019338" cy="681751"/>
              </a:xfrm>
            </p:grpSpPr>
            <p:grpSp>
              <p:nvGrpSpPr>
                <p:cNvPr id="13" name="Group 12"/>
                <p:cNvGrpSpPr>
                  <a:grpSpLocks noChangeAspect="1"/>
                </p:cNvGrpSpPr>
                <p:nvPr/>
              </p:nvGrpSpPr>
              <p:grpSpPr bwMode="auto">
                <a:xfrm>
                  <a:off x="1089324" y="3913259"/>
                  <a:ext cx="1132006" cy="667727"/>
                  <a:chOff x="4779" y="2108"/>
                  <a:chExt cx="651" cy="386"/>
                </a:xfrm>
              </p:grpSpPr>
              <p:sp>
                <p:nvSpPr>
                  <p:cNvPr id="26" name="AutoShape 5"/>
                  <p:cNvSpPr>
                    <a:spLocks noChangeArrowheads="1"/>
                  </p:cNvSpPr>
                  <p:nvPr/>
                </p:nvSpPr>
                <p:spPr bwMode="auto">
                  <a:xfrm>
                    <a:off x="4779" y="2130"/>
                    <a:ext cx="651" cy="345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666666"/>
                      </a:gs>
                      <a:gs pos="50000">
                        <a:srgbClr val="000000"/>
                      </a:gs>
                      <a:gs pos="100000">
                        <a:srgbClr val="666666"/>
                      </a:gs>
                    </a:gsLst>
                    <a:lin ang="540000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3200"/>
                  </a:p>
                </p:txBody>
              </p:sp>
              <p:sp>
                <p:nvSpPr>
                  <p:cNvPr id="27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54" y="2108"/>
                    <a:ext cx="492" cy="3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3200" b="1" dirty="0">
                        <a:solidFill>
                          <a:srgbClr val="FFFFFF"/>
                        </a:solidFill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N</a:t>
                    </a:r>
                    <a:endParaRPr lang="en-US" sz="32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4" name="Group 13"/>
                <p:cNvGrpSpPr>
                  <a:grpSpLocks noChangeAspect="1"/>
                </p:cNvGrpSpPr>
                <p:nvPr/>
              </p:nvGrpSpPr>
              <p:grpSpPr bwMode="auto">
                <a:xfrm>
                  <a:off x="3734180" y="3909671"/>
                  <a:ext cx="1538902" cy="667727"/>
                  <a:chOff x="6045" y="1478"/>
                  <a:chExt cx="885" cy="386"/>
                </a:xfrm>
              </p:grpSpPr>
              <p:sp>
                <p:nvSpPr>
                  <p:cNvPr id="24" name="AutoShape 8"/>
                  <p:cNvSpPr>
                    <a:spLocks noChangeArrowheads="1"/>
                  </p:cNvSpPr>
                  <p:nvPr/>
                </p:nvSpPr>
                <p:spPr bwMode="auto">
                  <a:xfrm>
                    <a:off x="6159" y="1500"/>
                    <a:ext cx="651" cy="345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666666"/>
                      </a:gs>
                      <a:gs pos="50000">
                        <a:srgbClr val="000000"/>
                      </a:gs>
                      <a:gs pos="100000">
                        <a:srgbClr val="666666"/>
                      </a:gs>
                    </a:gsLst>
                    <a:lin ang="540000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3200"/>
                  </a:p>
                </p:txBody>
              </p:sp>
              <p:sp>
                <p:nvSpPr>
                  <p:cNvPr id="25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45" y="1478"/>
                    <a:ext cx="885" cy="3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3200" b="1" dirty="0" smtClean="0">
                        <a:solidFill>
                          <a:srgbClr val="FFFFFF"/>
                        </a:solidFill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PV</a:t>
                    </a:r>
                    <a:endParaRPr lang="en-US" sz="32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5" name="Group 14"/>
                <p:cNvGrpSpPr>
                  <a:grpSpLocks noChangeAspect="1"/>
                </p:cNvGrpSpPr>
                <p:nvPr/>
              </p:nvGrpSpPr>
              <p:grpSpPr bwMode="auto">
                <a:xfrm>
                  <a:off x="2314919" y="3908354"/>
                  <a:ext cx="1538902" cy="667727"/>
                  <a:chOff x="6045" y="1478"/>
                  <a:chExt cx="885" cy="386"/>
                </a:xfrm>
              </p:grpSpPr>
              <p:sp>
                <p:nvSpPr>
                  <p:cNvPr id="22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6159" y="1500"/>
                    <a:ext cx="651" cy="345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666666"/>
                      </a:gs>
                      <a:gs pos="50000">
                        <a:srgbClr val="000000"/>
                      </a:gs>
                      <a:gs pos="100000">
                        <a:srgbClr val="666666"/>
                      </a:gs>
                    </a:gsLst>
                    <a:lin ang="540000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3200"/>
                  </a:p>
                </p:txBody>
              </p:sp>
              <p:sp>
                <p:nvSpPr>
                  <p:cNvPr id="23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45" y="1478"/>
                    <a:ext cx="885" cy="3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3200" b="1" dirty="0" smtClean="0">
                        <a:solidFill>
                          <a:srgbClr val="FFFFFF"/>
                        </a:solidFill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I/Y</a:t>
                    </a:r>
                    <a:endParaRPr lang="en-US" sz="32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6" name="Group 15"/>
                <p:cNvGrpSpPr>
                  <a:grpSpLocks noChangeAspect="1"/>
                </p:cNvGrpSpPr>
                <p:nvPr/>
              </p:nvGrpSpPr>
              <p:grpSpPr bwMode="auto">
                <a:xfrm>
                  <a:off x="5151326" y="3922378"/>
                  <a:ext cx="1538902" cy="667727"/>
                  <a:chOff x="6045" y="1478"/>
                  <a:chExt cx="885" cy="386"/>
                </a:xfrm>
              </p:grpSpPr>
              <p:sp>
                <p:nvSpPr>
                  <p:cNvPr id="20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6159" y="1500"/>
                    <a:ext cx="651" cy="345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666666"/>
                      </a:gs>
                      <a:gs pos="50000">
                        <a:srgbClr val="000000"/>
                      </a:gs>
                      <a:gs pos="100000">
                        <a:srgbClr val="666666"/>
                      </a:gs>
                    </a:gsLst>
                    <a:lin ang="540000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3200"/>
                  </a:p>
                </p:txBody>
              </p:sp>
              <p:sp>
                <p:nvSpPr>
                  <p:cNvPr id="21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45" y="1478"/>
                    <a:ext cx="885" cy="3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3200" b="1">
                        <a:solidFill>
                          <a:srgbClr val="FFFFFF"/>
                        </a:solidFill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PMT</a:t>
                    </a:r>
                    <a:endParaRPr lang="en-US" sz="32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7" name="Group 16"/>
                <p:cNvGrpSpPr>
                  <a:grpSpLocks noChangeAspect="1"/>
                </p:cNvGrpSpPr>
                <p:nvPr/>
              </p:nvGrpSpPr>
              <p:grpSpPr bwMode="auto">
                <a:xfrm>
                  <a:off x="6569760" y="3922378"/>
                  <a:ext cx="1538902" cy="667727"/>
                  <a:chOff x="6045" y="1478"/>
                  <a:chExt cx="885" cy="386"/>
                </a:xfrm>
              </p:grpSpPr>
              <p:sp>
                <p:nvSpPr>
                  <p:cNvPr id="18" name="AutoShape 17"/>
                  <p:cNvSpPr>
                    <a:spLocks noChangeArrowheads="1"/>
                  </p:cNvSpPr>
                  <p:nvPr/>
                </p:nvSpPr>
                <p:spPr bwMode="auto">
                  <a:xfrm>
                    <a:off x="6159" y="1500"/>
                    <a:ext cx="651" cy="345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666666"/>
                      </a:gs>
                      <a:gs pos="50000">
                        <a:srgbClr val="000000"/>
                      </a:gs>
                      <a:gs pos="100000">
                        <a:srgbClr val="666666"/>
                      </a:gs>
                    </a:gsLst>
                    <a:lin ang="540000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3200"/>
                  </a:p>
                </p:txBody>
              </p:sp>
              <p:sp>
                <p:nvSpPr>
                  <p:cNvPr id="19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45" y="1478"/>
                    <a:ext cx="885" cy="3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3200" b="1">
                        <a:solidFill>
                          <a:srgbClr val="FFFFFF"/>
                        </a:solidFill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FV</a:t>
                    </a:r>
                    <a:endParaRPr lang="en-US" sz="32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sp>
            <p:nvSpPr>
              <p:cNvPr id="12" name="Text Box 3"/>
              <p:cNvSpPr txBox="1">
                <a:spLocks noChangeArrowheads="1"/>
              </p:cNvSpPr>
              <p:nvPr/>
            </p:nvSpPr>
            <p:spPr bwMode="auto">
              <a:xfrm>
                <a:off x="179463" y="2983210"/>
                <a:ext cx="8639798" cy="22724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just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tabLst>
                    <a:tab pos="1376363" algn="r"/>
                    <a:tab pos="2111375" algn="ctr"/>
                    <a:tab pos="3546475" algn="ctr"/>
                    <a:tab pos="4913313" algn="ctr"/>
                    <a:tab pos="6400800" algn="ctr"/>
                    <a:tab pos="7777163" algn="ctr"/>
                  </a:tabLst>
                </a:pP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Inputs:	3	</a:t>
                </a:r>
                <a:r>
                  <a:rPr lang="en-US" sz="32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400</a:t>
                </a: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</a:p>
              <a:p>
                <a:pPr marL="0" marR="0" algn="just">
                  <a:spcBef>
                    <a:spcPts val="1500"/>
                  </a:spcBef>
                  <a:spcAft>
                    <a:spcPts val="0"/>
                  </a:spcAft>
                  <a:tabLst>
                    <a:tab pos="1376363" algn="r"/>
                    <a:tab pos="2111375" algn="ctr"/>
                    <a:tab pos="3546475" algn="ctr"/>
                    <a:tab pos="4913313" algn="ctr"/>
                    <a:tab pos="6400800" algn="ctr"/>
                    <a:tab pos="7777163" algn="ctr"/>
                  </a:tabLst>
                </a:pPr>
                <a:endParaRPr lang="en-US" sz="3200" dirty="0" smtClean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ts val="1400"/>
                  </a:lnSpc>
                  <a:spcBef>
                    <a:spcPts val="1200"/>
                  </a:spcBef>
                  <a:spcAft>
                    <a:spcPts val="0"/>
                  </a:spcAft>
                  <a:tabLst>
                    <a:tab pos="1376363" algn="r"/>
                    <a:tab pos="2111375" algn="ctr"/>
                    <a:tab pos="3546475" algn="ctr"/>
                    <a:tab pos="4913313" algn="ctr"/>
                    <a:tab pos="6400800" algn="ctr"/>
                    <a:tab pos="7777163" algn="ctr"/>
                  </a:tabLst>
                </a:pP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Output:			</a:t>
                </a:r>
                <a:r>
                  <a:rPr lang="en-US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3200" dirty="0" smtClean="0">
                    <a:solidFill>
                      <a:srgbClr val="2C7C34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smtClean="0">
                    <a:solidFill>
                      <a:srgbClr val="2C7C34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-1,089.30</a:t>
                </a:r>
                <a:endParaRPr lang="en-US" sz="3200" b="1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Value of Money (TVM)</a:t>
            </a:r>
            <a:endParaRPr lang="en-US" dirty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628649" y="1777073"/>
            <a:ext cx="8175485" cy="4351338"/>
          </a:xfrm>
        </p:spPr>
        <p:txBody>
          <a:bodyPr>
            <a:noAutofit/>
          </a:bodyPr>
          <a:lstStyle/>
          <a:p>
            <a:pPr marL="339725" indent="-339725"/>
            <a:r>
              <a:rPr lang="en-US" dirty="0" smtClean="0"/>
              <a:t>The principles and computations used to revalue cash payoffs from different times so they are stated in dollars of the same time period.</a:t>
            </a:r>
          </a:p>
          <a:p>
            <a:pPr marL="339725" indent="-339725"/>
            <a:r>
              <a:rPr lang="en-US" i="1" dirty="0" smtClean="0"/>
              <a:t>Dollar </a:t>
            </a:r>
            <a:r>
              <a:rPr lang="en-US" i="1" dirty="0"/>
              <a:t>amounts from different time periods should never be compared; rather, amounts should be compared only when they are stated in dollars at the same  point in time, such as December 31 of a particular year. </a:t>
            </a:r>
            <a:endParaRPr lang="en-US" i="1" dirty="0" smtClean="0"/>
          </a:p>
          <a:p>
            <a:pPr marL="339725" indent="-339725"/>
            <a:r>
              <a:rPr lang="en-US" dirty="0" smtClean="0"/>
              <a:t>Dollars </a:t>
            </a:r>
            <a:r>
              <a:rPr lang="en-US" dirty="0"/>
              <a:t>from different time periods have opportunities to earn different amounts (numbers of periods</a:t>
            </a:r>
            <a:r>
              <a:rPr lang="en-US" dirty="0" smtClean="0"/>
              <a:t>) of interest (return).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4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106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Value of an Annuity Due—PVA(DUE)</a:t>
            </a:r>
            <a:r>
              <a:rPr lang="en-US" baseline="-25000" dirty="0" smtClean="0"/>
              <a:t>n</a:t>
            </a:r>
            <a:endParaRPr lang="en-US" baseline="-25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40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18649" y="2259007"/>
            <a:ext cx="8959540" cy="2897767"/>
            <a:chOff x="167373" y="2259007"/>
            <a:chExt cx="8959540" cy="2897767"/>
          </a:xfrm>
        </p:grpSpPr>
        <p:sp>
          <p:nvSpPr>
            <p:cNvPr id="9" name="Rounded Rectangle 1"/>
            <p:cNvSpPr>
              <a:spLocks noChangeArrowheads="1"/>
            </p:cNvSpPr>
            <p:nvPr/>
          </p:nvSpPr>
          <p:spPr bwMode="auto">
            <a:xfrm>
              <a:off x="167373" y="2259007"/>
              <a:ext cx="8737345" cy="2897767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" name="AutoShape 60"/>
            <p:cNvCxnSpPr>
              <a:cxnSpLocks noChangeShapeType="1"/>
            </p:cNvCxnSpPr>
            <p:nvPr/>
          </p:nvCxnSpPr>
          <p:spPr bwMode="auto">
            <a:xfrm>
              <a:off x="6936481" y="3010790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61"/>
            <p:cNvCxnSpPr>
              <a:cxnSpLocks noChangeShapeType="1"/>
            </p:cNvCxnSpPr>
            <p:nvPr/>
          </p:nvCxnSpPr>
          <p:spPr bwMode="auto">
            <a:xfrm>
              <a:off x="3458153" y="3010790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62"/>
            <p:cNvCxnSpPr>
              <a:cxnSpLocks noChangeShapeType="1"/>
            </p:cNvCxnSpPr>
            <p:nvPr/>
          </p:nvCxnSpPr>
          <p:spPr bwMode="auto">
            <a:xfrm>
              <a:off x="5201440" y="3009357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63"/>
            <p:cNvCxnSpPr>
              <a:cxnSpLocks noChangeShapeType="1"/>
            </p:cNvCxnSpPr>
            <p:nvPr/>
          </p:nvCxnSpPr>
          <p:spPr bwMode="auto">
            <a:xfrm>
              <a:off x="8708714" y="3016016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Straight Connector 21"/>
            <p:cNvSpPr>
              <a:spLocks noChangeShapeType="1"/>
            </p:cNvSpPr>
            <p:nvPr/>
          </p:nvSpPr>
          <p:spPr bwMode="auto">
            <a:xfrm flipV="1">
              <a:off x="3458142" y="3124702"/>
              <a:ext cx="5239512" cy="1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56"/>
            <p:cNvSpPr txBox="1">
              <a:spLocks noChangeArrowheads="1"/>
            </p:cNvSpPr>
            <p:nvPr/>
          </p:nvSpPr>
          <p:spPr bwMode="auto">
            <a:xfrm>
              <a:off x="2935709" y="3219450"/>
              <a:ext cx="4807733" cy="53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401638" algn="ctr"/>
                  <a:tab pos="2170113" algn="ctr"/>
                  <a:tab pos="3887788" algn="ctr"/>
                  <a:tab pos="5827713" algn="ctr"/>
                  <a:tab pos="7204075" algn="dec"/>
                </a:tabLst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	400	</a:t>
              </a:r>
              <a:r>
                <a:rPr lang="en-US" altLang="en-US" sz="2000" dirty="0">
                  <a:latin typeface="Arial" panose="020B0604020202020204" pitchFamily="34" charset="0"/>
                </a:rPr>
                <a:t>4</a:t>
              </a: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00	400</a:t>
              </a:r>
              <a:endParaRPr kumimoji="0" lang="en-US" alt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 Box 64"/>
            <p:cNvSpPr txBox="1">
              <a:spLocks noChangeArrowheads="1"/>
            </p:cNvSpPr>
            <p:nvPr/>
          </p:nvSpPr>
          <p:spPr bwMode="auto">
            <a:xfrm>
              <a:off x="3277524" y="2610353"/>
              <a:ext cx="5849389" cy="29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1828800" algn="ctr"/>
                  <a:tab pos="3546475" algn="ctr"/>
                  <a:tab pos="5314950" algn="ctr"/>
                </a:tabLst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0	1	2	3	</a:t>
              </a:r>
            </a:p>
          </p:txBody>
        </p:sp>
        <p:sp>
          <p:nvSpPr>
            <p:cNvPr id="17" name="Text Box 58"/>
            <p:cNvSpPr txBox="1">
              <a:spLocks noChangeArrowheads="1"/>
            </p:cNvSpPr>
            <p:nvPr/>
          </p:nvSpPr>
          <p:spPr bwMode="auto">
            <a:xfrm>
              <a:off x="3678409" y="2795163"/>
              <a:ext cx="1152261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r =  5%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423640" y="4397722"/>
              <a:ext cx="5504688" cy="5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1424436" y="4058427"/>
              <a:ext cx="3776472" cy="5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936480" y="3577135"/>
              <a:ext cx="0" cy="822960"/>
            </a:xfrm>
            <a:prstGeom prst="line">
              <a:avLst/>
            </a:prstGeom>
            <a:ln w="1905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206081" y="3566155"/>
              <a:ext cx="0" cy="502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 Box 4"/>
            <p:cNvSpPr txBox="1">
              <a:spLocks noChangeAspect="1" noChangeArrowheads="1"/>
            </p:cNvSpPr>
            <p:nvPr/>
          </p:nvSpPr>
          <p:spPr bwMode="auto">
            <a:xfrm>
              <a:off x="244287" y="3507764"/>
              <a:ext cx="2683270" cy="1649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300"/>
                </a:spcBef>
                <a:spcAft>
                  <a:spcPts val="0"/>
                </a:spcAft>
                <a:tabLst>
                  <a:tab pos="684213" algn="dec"/>
                </a:tabLst>
              </a:pPr>
              <a:r>
                <a:rPr lang="en-US" sz="20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lang="en-US" sz="20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400.00</a:t>
              </a:r>
              <a:endPara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300"/>
                </a:spcBef>
                <a:spcAft>
                  <a:spcPts val="0"/>
                </a:spcAft>
                <a:tabLst>
                  <a:tab pos="684213" algn="dec"/>
                </a:tabLst>
              </a:pPr>
              <a:r>
                <a:rPr lang="en-U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lang="en-US" sz="20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380.95</a:t>
              </a:r>
              <a:endPara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300"/>
                </a:spcBef>
                <a:spcAft>
                  <a:spcPts val="0"/>
                </a:spcAft>
                <a:tabLst>
                  <a:tab pos="684213" algn="dec"/>
                </a:tabLst>
              </a:pPr>
              <a:r>
                <a:rPr lang="en-US" sz="20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  </a:t>
              </a:r>
              <a:r>
                <a:rPr lang="en-US" sz="2000" u="sng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  362.81</a:t>
              </a:r>
              <a:endPara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300"/>
                </a:spcBef>
                <a:tabLst>
                  <a:tab pos="684213" algn="dec"/>
                </a:tabLst>
              </a:pPr>
              <a:r>
                <a:rPr lang="en-US" sz="2000" b="1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lang="en-US" sz="2000" b="1" u="dbl" dirty="0" smtClean="0">
                  <a:solidFill>
                    <a:srgbClr val="2C7C34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1,143.76</a:t>
              </a:r>
              <a:r>
                <a:rPr lang="en-US" sz="2000" b="1" dirty="0" smtClean="0">
                  <a:solidFill>
                    <a:srgbClr val="2C7C34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= </a:t>
              </a:r>
              <a:r>
                <a:rPr lang="en-US" sz="2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PVA(DUE)</a:t>
              </a:r>
              <a:r>
                <a:rPr lang="en-US" sz="2000" b="1" baseline="-250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r>
                <a:rPr lang="en-US" sz="2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 Box 9"/>
            <p:cNvSpPr txBox="1">
              <a:spLocks noChangeAspect="1" noChangeArrowheads="1"/>
            </p:cNvSpPr>
            <p:nvPr/>
          </p:nvSpPr>
          <p:spPr bwMode="auto">
            <a:xfrm>
              <a:off x="167373" y="2447157"/>
              <a:ext cx="1644798" cy="91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1376363" algn="ctr"/>
                  <a:tab pos="4059238" algn="l"/>
                </a:tabLst>
              </a:pPr>
              <a:r>
                <a:rPr lang="en-US" sz="1700" b="1" kern="0" dirty="0" smtClean="0">
                  <a:solidFill>
                    <a:srgbClr val="C00000"/>
                  </a:solidFill>
                  <a:ea typeface="Times New Roman" panose="02020603050405020304" pitchFamily="18" charset="0"/>
                </a:rPr>
                <a:t>PV</a:t>
              </a:r>
              <a:r>
                <a:rPr lang="en-US" sz="1700" b="1" kern="0" dirty="0" smtClean="0">
                  <a:solidFill>
                    <a:srgbClr val="C00000"/>
                  </a:solidFill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1700" b="1" kern="0" dirty="0">
                  <a:solidFill>
                    <a:srgbClr val="C00000"/>
                  </a:solidFill>
                  <a:effectLst/>
                  <a:ea typeface="Times New Roman" panose="02020603050405020304" pitchFamily="18" charset="0"/>
                </a:rPr>
                <a:t>of Each </a:t>
              </a:r>
              <a:r>
                <a:rPr lang="en-US" sz="1700" b="1" kern="0" dirty="0" smtClean="0">
                  <a:solidFill>
                    <a:srgbClr val="C00000"/>
                  </a:solidFill>
                  <a:ea typeface="Times New Roman" panose="02020603050405020304" pitchFamily="18" charset="0"/>
                </a:rPr>
                <a:t>FV Amount Today</a:t>
              </a: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30188" algn="l"/>
                  <a:tab pos="1376363" algn="ctr"/>
                  <a:tab pos="2513013" algn="r"/>
                  <a:tab pos="4059238" algn="l"/>
                </a:tabLst>
              </a:pPr>
              <a:r>
                <a:rPr lang="en-US" sz="1700" b="1" kern="0" dirty="0" smtClean="0">
                  <a:solidFill>
                    <a:srgbClr val="C00000"/>
                  </a:solidFill>
                  <a:effectLst/>
                  <a:ea typeface="Times New Roman" panose="02020603050405020304" pitchFamily="18" charset="0"/>
                </a:rPr>
                <a:t>(Year 0)</a:t>
              </a:r>
              <a:endParaRPr lang="en-US" sz="1700" b="1" kern="0" dirty="0">
                <a:solidFill>
                  <a:srgbClr val="C00000"/>
                </a:solidFill>
                <a:effectLst/>
                <a:ea typeface="Times New Roman" panose="02020603050405020304" pitchFamily="18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1430991" y="3744167"/>
              <a:ext cx="2011680" cy="5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464886" y="3555051"/>
              <a:ext cx="0" cy="1907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/>
            <p:cNvGrpSpPr/>
            <p:nvPr/>
          </p:nvGrpSpPr>
          <p:grpSpPr>
            <a:xfrm>
              <a:off x="3308941" y="3496884"/>
              <a:ext cx="2173422" cy="506767"/>
              <a:chOff x="1105706" y="4999834"/>
              <a:chExt cx="2173422" cy="506767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1926104" y="4999834"/>
                <a:ext cx="1353024" cy="506767"/>
                <a:chOff x="2161566" y="4976393"/>
                <a:chExt cx="1353024" cy="506767"/>
              </a:xfrm>
            </p:grpSpPr>
            <p:sp>
              <p:nvSpPr>
                <p:cNvPr id="44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2161566" y="5211697"/>
                  <a:ext cx="910596" cy="2714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dirty="0" smtClean="0">
                      <a:latin typeface="Calibri" panose="020F0502020204030204" pitchFamily="34" charset="0"/>
                    </a:rPr>
                    <a:t> (1.</a:t>
                  </a:r>
                  <a:r>
                    <a:rPr kumimoji="0" lang="en-US" alt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</a:rPr>
                    <a:t>05)</a:t>
                  </a:r>
                  <a:r>
                    <a:rPr kumimoji="0" lang="en-US" altLang="en-US" b="0" i="0" u="none" strike="noStrike" cap="none" normalizeH="0" baseline="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</a:rPr>
                    <a:t>1</a:t>
                  </a:r>
                  <a:endParaRPr kumimoji="0" lang="en-US" altLang="en-US" b="0" i="0" u="none" strike="noStrike" cap="none" normalizeH="0" baseline="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5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2212516" y="4976393"/>
                  <a:ext cx="910596" cy="2714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>
                      <a:tab pos="573088" algn="l"/>
                    </a:tabLst>
                  </a:pPr>
                  <a:r>
                    <a:rPr lang="en-US" altLang="en-US" u="sng" dirty="0" smtClean="0">
                      <a:latin typeface="Calibri" panose="020F0502020204030204" pitchFamily="34" charset="0"/>
                    </a:rPr>
                    <a:t>    1	</a:t>
                  </a:r>
                  <a:endParaRPr kumimoji="0" lang="en-US" altLang="en-US" b="0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6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2603994" y="5075965"/>
                  <a:ext cx="910596" cy="2714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dirty="0" smtClean="0">
                      <a:latin typeface="Calibri" panose="020F0502020204030204" pitchFamily="34" charset="0"/>
                    </a:rPr>
                    <a:t> x</a:t>
                  </a:r>
                  <a:endPara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47" name="Text Box 58"/>
              <p:cNvSpPr txBox="1">
                <a:spLocks noChangeArrowheads="1"/>
              </p:cNvSpPr>
              <p:nvPr/>
            </p:nvSpPr>
            <p:spPr bwMode="auto">
              <a:xfrm>
                <a:off x="1105706" y="5111507"/>
                <a:ext cx="1077986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i="1" dirty="0" smtClean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 (1.</a:t>
                </a:r>
                <a:r>
                  <a:rPr kumimoji="0" lang="en-US" altLang="en-US" b="0" i="1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05)</a:t>
                </a:r>
                <a:r>
                  <a:rPr kumimoji="0" lang="en-US" altLang="en-US" b="0" i="1" u="none" strike="noStrike" cap="none" normalizeH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 x</a:t>
                </a:r>
                <a:endParaRPr kumimoji="0" lang="en-US" altLang="en-US" b="0" i="1" u="none" strike="noStrike" cap="none" normalizeH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5032489" y="3812160"/>
              <a:ext cx="2173422" cy="506767"/>
              <a:chOff x="1105706" y="4999834"/>
              <a:chExt cx="2173422" cy="506767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1926104" y="4999834"/>
                <a:ext cx="1353024" cy="506767"/>
                <a:chOff x="2161566" y="4976393"/>
                <a:chExt cx="1353024" cy="506767"/>
              </a:xfrm>
            </p:grpSpPr>
            <p:sp>
              <p:nvSpPr>
                <p:cNvPr id="51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2161566" y="5211697"/>
                  <a:ext cx="910596" cy="2714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dirty="0" smtClean="0">
                      <a:latin typeface="Calibri" panose="020F0502020204030204" pitchFamily="34" charset="0"/>
                    </a:rPr>
                    <a:t> (1.</a:t>
                  </a:r>
                  <a:r>
                    <a:rPr kumimoji="0" lang="en-US" alt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</a:rPr>
                    <a:t>05)</a:t>
                  </a:r>
                  <a:r>
                    <a:rPr kumimoji="0" lang="en-US" altLang="en-US" b="0" i="0" u="none" strike="noStrike" cap="none" normalizeH="0" baseline="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</a:rPr>
                    <a:t>2</a:t>
                  </a:r>
                  <a:endParaRPr kumimoji="0" lang="en-US" altLang="en-US" b="0" i="0" u="none" strike="noStrike" cap="none" normalizeH="0" baseline="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2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2212516" y="4976393"/>
                  <a:ext cx="910596" cy="2714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>
                      <a:tab pos="573088" algn="l"/>
                    </a:tabLst>
                  </a:pPr>
                  <a:r>
                    <a:rPr lang="en-US" altLang="en-US" u="sng" dirty="0" smtClean="0">
                      <a:latin typeface="Calibri" panose="020F0502020204030204" pitchFamily="34" charset="0"/>
                    </a:rPr>
                    <a:t>    1	</a:t>
                  </a:r>
                  <a:endParaRPr kumimoji="0" lang="en-US" altLang="en-US" b="0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3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2603994" y="5075965"/>
                  <a:ext cx="910596" cy="2714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dirty="0" smtClean="0">
                      <a:latin typeface="Calibri" panose="020F0502020204030204" pitchFamily="34" charset="0"/>
                    </a:rPr>
                    <a:t> x</a:t>
                  </a:r>
                  <a:endPara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50" name="Text Box 58"/>
              <p:cNvSpPr txBox="1">
                <a:spLocks noChangeArrowheads="1"/>
              </p:cNvSpPr>
              <p:nvPr/>
            </p:nvSpPr>
            <p:spPr bwMode="auto">
              <a:xfrm>
                <a:off x="1105706" y="5111507"/>
                <a:ext cx="1077986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i="1" dirty="0" smtClean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 (1.</a:t>
                </a:r>
                <a:r>
                  <a:rPr kumimoji="0" lang="en-US" altLang="en-US" b="0" i="1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05)</a:t>
                </a:r>
                <a:r>
                  <a:rPr kumimoji="0" lang="en-US" altLang="en-US" b="0" i="1" u="none" strike="noStrike" cap="none" normalizeH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 x</a:t>
                </a:r>
                <a:endParaRPr kumimoji="0" lang="en-US" altLang="en-US" b="0" i="1" u="none" strike="noStrike" cap="none" normalizeH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1358538" y="3162367"/>
              <a:ext cx="2173422" cy="506767"/>
              <a:chOff x="1105706" y="4999834"/>
              <a:chExt cx="2173422" cy="506767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1926104" y="4999834"/>
                <a:ext cx="1353024" cy="506767"/>
                <a:chOff x="2161566" y="4976393"/>
                <a:chExt cx="1353024" cy="506767"/>
              </a:xfrm>
            </p:grpSpPr>
            <p:sp>
              <p:nvSpPr>
                <p:cNvPr id="57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2161566" y="5211697"/>
                  <a:ext cx="910596" cy="2714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dirty="0" smtClean="0">
                      <a:latin typeface="Calibri" panose="020F0502020204030204" pitchFamily="34" charset="0"/>
                    </a:rPr>
                    <a:t> (1.</a:t>
                  </a:r>
                  <a:r>
                    <a:rPr kumimoji="0" lang="en-US" alt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</a:rPr>
                    <a:t>05)</a:t>
                  </a:r>
                  <a:r>
                    <a:rPr kumimoji="0" lang="en-US" altLang="en-US" b="0" i="0" u="none" strike="noStrike" cap="none" normalizeH="0" baseline="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</a:rPr>
                    <a:t>1</a:t>
                  </a:r>
                  <a:endParaRPr kumimoji="0" lang="en-US" altLang="en-US" b="0" i="0" u="none" strike="noStrike" cap="none" normalizeH="0" baseline="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8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2212516" y="4976393"/>
                  <a:ext cx="910596" cy="2714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>
                      <a:tab pos="573088" algn="l"/>
                    </a:tabLst>
                  </a:pPr>
                  <a:r>
                    <a:rPr lang="en-US" altLang="en-US" u="sng" dirty="0" smtClean="0">
                      <a:latin typeface="Calibri" panose="020F0502020204030204" pitchFamily="34" charset="0"/>
                    </a:rPr>
                    <a:t>    1	</a:t>
                  </a:r>
                  <a:endParaRPr kumimoji="0" lang="en-US" altLang="en-US" b="0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9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2603994" y="5075965"/>
                  <a:ext cx="910596" cy="2714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dirty="0" smtClean="0">
                      <a:latin typeface="Calibri" panose="020F0502020204030204" pitchFamily="34" charset="0"/>
                    </a:rPr>
                    <a:t> x</a:t>
                  </a:r>
                  <a:endPara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56" name="Text Box 58"/>
              <p:cNvSpPr txBox="1">
                <a:spLocks noChangeArrowheads="1"/>
              </p:cNvSpPr>
              <p:nvPr/>
            </p:nvSpPr>
            <p:spPr bwMode="auto">
              <a:xfrm>
                <a:off x="1105706" y="5111507"/>
                <a:ext cx="1077986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i="1" dirty="0" smtClean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 (1.</a:t>
                </a:r>
                <a:r>
                  <a:rPr kumimoji="0" lang="en-US" altLang="en-US" b="0" i="1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05)</a:t>
                </a:r>
                <a:r>
                  <a:rPr kumimoji="0" lang="en-US" altLang="en-US" b="0" i="1" u="none" strike="noStrike" cap="none" normalizeH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 x</a:t>
                </a:r>
                <a:endParaRPr kumimoji="0" lang="en-US" altLang="en-US" b="0" i="1" u="none" strike="noStrike" cap="none" normalizeH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106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PVA(DUE)</a:t>
            </a:r>
            <a:r>
              <a:rPr lang="en-US" baseline="-25000" dirty="0" smtClean="0"/>
              <a:t>n </a:t>
            </a:r>
            <a:r>
              <a:rPr lang="en-US" dirty="0" smtClean="0"/>
              <a:t>Equation Solution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41</a:t>
            </a:fld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495230" y="327183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38381" y="1810333"/>
            <a:ext cx="8152688" cy="4581924"/>
            <a:chOff x="769121" y="1690689"/>
            <a:chExt cx="8152688" cy="4581924"/>
          </a:xfrm>
        </p:grpSpPr>
        <p:sp>
          <p:nvSpPr>
            <p:cNvPr id="14" name="Rounded Rectangle 1"/>
            <p:cNvSpPr>
              <a:spLocks noChangeArrowheads="1"/>
            </p:cNvSpPr>
            <p:nvPr/>
          </p:nvSpPr>
          <p:spPr bwMode="auto">
            <a:xfrm>
              <a:off x="769121" y="1690689"/>
              <a:ext cx="8152688" cy="4581924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762" y="1845846"/>
              <a:ext cx="7334124" cy="4328535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106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PVA(DUE)</a:t>
            </a:r>
            <a:r>
              <a:rPr lang="en-US" baseline="-25000" dirty="0" smtClean="0"/>
              <a:t>n </a:t>
            </a:r>
            <a:r>
              <a:rPr lang="en-US" dirty="0" smtClean="0"/>
              <a:t>Equation Solution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42</a:t>
            </a:fld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495230" y="327183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87581" y="318758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87864" y="2025354"/>
            <a:ext cx="6734087" cy="3691783"/>
            <a:chOff x="734937" y="1956987"/>
            <a:chExt cx="6734087" cy="3691783"/>
          </a:xfrm>
        </p:grpSpPr>
        <p:sp>
          <p:nvSpPr>
            <p:cNvPr id="17" name="Rounded Rectangle 1"/>
            <p:cNvSpPr>
              <a:spLocks noChangeArrowheads="1"/>
            </p:cNvSpPr>
            <p:nvPr/>
          </p:nvSpPr>
          <p:spPr bwMode="auto">
            <a:xfrm>
              <a:off x="734937" y="1956987"/>
              <a:ext cx="6734087" cy="3691783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01" y="2183990"/>
              <a:ext cx="5968501" cy="3310415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7590523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10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PVA(DUE)</a:t>
            </a:r>
            <a:r>
              <a:rPr lang="en-US" baseline="-25000" dirty="0"/>
              <a:t>n </a:t>
            </a:r>
            <a:r>
              <a:rPr lang="en-US" dirty="0" smtClean="0"/>
              <a:t>Financial </a:t>
            </a:r>
            <a:r>
              <a:rPr lang="en-US" dirty="0"/>
              <a:t>Calculator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43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22195" y="2281728"/>
            <a:ext cx="8664143" cy="2580828"/>
            <a:chOff x="222195" y="2281728"/>
            <a:chExt cx="8664143" cy="2580828"/>
          </a:xfrm>
        </p:grpSpPr>
        <p:sp>
          <p:nvSpPr>
            <p:cNvPr id="9" name="Rounded Rectangle 1"/>
            <p:cNvSpPr>
              <a:spLocks noChangeArrowheads="1"/>
            </p:cNvSpPr>
            <p:nvPr/>
          </p:nvSpPr>
          <p:spPr bwMode="auto">
            <a:xfrm>
              <a:off x="305622" y="2281728"/>
              <a:ext cx="8556371" cy="258082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867000" y="3378513"/>
              <a:ext cx="7019338" cy="681751"/>
              <a:chOff x="1089324" y="3908354"/>
              <a:chExt cx="7019338" cy="681751"/>
            </a:xfrm>
          </p:grpSpPr>
          <p:grpSp>
            <p:nvGrpSpPr>
              <p:cNvPr id="13" name="Group 12"/>
              <p:cNvGrpSpPr>
                <a:grpSpLocks noChangeAspect="1"/>
              </p:cNvGrpSpPr>
              <p:nvPr/>
            </p:nvGrpSpPr>
            <p:grpSpPr bwMode="auto">
              <a:xfrm>
                <a:off x="1089324" y="3913259"/>
                <a:ext cx="1132006" cy="667727"/>
                <a:chOff x="4779" y="2108"/>
                <a:chExt cx="651" cy="386"/>
              </a:xfrm>
            </p:grpSpPr>
            <p:sp>
              <p:nvSpPr>
                <p:cNvPr id="27" name="AutoShape 5"/>
                <p:cNvSpPr>
                  <a:spLocks noChangeArrowheads="1"/>
                </p:cNvSpPr>
                <p:nvPr/>
              </p:nvSpPr>
              <p:spPr bwMode="auto">
                <a:xfrm>
                  <a:off x="4779" y="2130"/>
                  <a:ext cx="651" cy="345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rgbClr val="666666"/>
                    </a:gs>
                    <a:gs pos="50000">
                      <a:srgbClr val="000000"/>
                    </a:gs>
                    <a:gs pos="100000">
                      <a:srgbClr val="666666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28398" dir="3806097" algn="ctr" rotWithShape="0">
                          <a:srgbClr val="7F7F7F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3200"/>
                </a:p>
              </p:txBody>
            </p:sp>
            <p:sp>
              <p:nvSpPr>
                <p:cNvPr id="28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4854" y="2108"/>
                  <a:ext cx="492" cy="3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3200" b="1" dirty="0">
                      <a:solidFill>
                        <a:srgbClr val="FFFFFF"/>
                      </a:solidFill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N</a:t>
                  </a:r>
                  <a:endParaRPr lang="en-US" sz="3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4" name="Group 13"/>
              <p:cNvGrpSpPr>
                <a:grpSpLocks noChangeAspect="1"/>
              </p:cNvGrpSpPr>
              <p:nvPr/>
            </p:nvGrpSpPr>
            <p:grpSpPr bwMode="auto">
              <a:xfrm>
                <a:off x="3734180" y="3909671"/>
                <a:ext cx="1538902" cy="667727"/>
                <a:chOff x="6045" y="1478"/>
                <a:chExt cx="885" cy="386"/>
              </a:xfrm>
            </p:grpSpPr>
            <p:sp>
              <p:nvSpPr>
                <p:cNvPr id="25" name="AutoShape 8"/>
                <p:cNvSpPr>
                  <a:spLocks noChangeArrowheads="1"/>
                </p:cNvSpPr>
                <p:nvPr/>
              </p:nvSpPr>
              <p:spPr bwMode="auto">
                <a:xfrm>
                  <a:off x="6159" y="1500"/>
                  <a:ext cx="651" cy="345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rgbClr val="666666"/>
                    </a:gs>
                    <a:gs pos="50000">
                      <a:srgbClr val="000000"/>
                    </a:gs>
                    <a:gs pos="100000">
                      <a:srgbClr val="666666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28398" dir="3806097" algn="ctr" rotWithShape="0">
                          <a:srgbClr val="7F7F7F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3200"/>
                </a:p>
              </p:txBody>
            </p:sp>
            <p:sp>
              <p:nvSpPr>
                <p:cNvPr id="26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6045" y="1478"/>
                  <a:ext cx="885" cy="3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3200" b="1" dirty="0" smtClean="0">
                      <a:solidFill>
                        <a:srgbClr val="FFFFFF"/>
                      </a:solidFill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PV</a:t>
                  </a:r>
                  <a:endParaRPr lang="en-US" sz="3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5" name="Group 14"/>
              <p:cNvGrpSpPr>
                <a:grpSpLocks noChangeAspect="1"/>
              </p:cNvGrpSpPr>
              <p:nvPr/>
            </p:nvGrpSpPr>
            <p:grpSpPr bwMode="auto">
              <a:xfrm>
                <a:off x="2314919" y="3908354"/>
                <a:ext cx="1538902" cy="667727"/>
                <a:chOff x="6045" y="1478"/>
                <a:chExt cx="885" cy="386"/>
              </a:xfrm>
            </p:grpSpPr>
            <p:sp>
              <p:nvSpPr>
                <p:cNvPr id="23" name="AutoShape 11"/>
                <p:cNvSpPr>
                  <a:spLocks noChangeArrowheads="1"/>
                </p:cNvSpPr>
                <p:nvPr/>
              </p:nvSpPr>
              <p:spPr bwMode="auto">
                <a:xfrm>
                  <a:off x="6159" y="1500"/>
                  <a:ext cx="651" cy="345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rgbClr val="666666"/>
                    </a:gs>
                    <a:gs pos="50000">
                      <a:srgbClr val="000000"/>
                    </a:gs>
                    <a:gs pos="100000">
                      <a:srgbClr val="666666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28398" dir="3806097" algn="ctr" rotWithShape="0">
                          <a:srgbClr val="7F7F7F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3200"/>
                </a:p>
              </p:txBody>
            </p:sp>
            <p:sp>
              <p:nvSpPr>
                <p:cNvPr id="24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6045" y="1478"/>
                  <a:ext cx="885" cy="3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3200" b="1" dirty="0" smtClean="0">
                      <a:solidFill>
                        <a:srgbClr val="FFFFFF"/>
                      </a:solidFill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I/Y</a:t>
                  </a:r>
                  <a:endParaRPr lang="en-US" sz="3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6" name="Group 15"/>
              <p:cNvGrpSpPr>
                <a:grpSpLocks noChangeAspect="1"/>
              </p:cNvGrpSpPr>
              <p:nvPr/>
            </p:nvGrpSpPr>
            <p:grpSpPr bwMode="auto">
              <a:xfrm>
                <a:off x="5151326" y="3922378"/>
                <a:ext cx="1538902" cy="667727"/>
                <a:chOff x="6045" y="1478"/>
                <a:chExt cx="885" cy="386"/>
              </a:xfrm>
            </p:grpSpPr>
            <p:sp>
              <p:nvSpPr>
                <p:cNvPr id="20" name="AutoShape 14"/>
                <p:cNvSpPr>
                  <a:spLocks noChangeArrowheads="1"/>
                </p:cNvSpPr>
                <p:nvPr/>
              </p:nvSpPr>
              <p:spPr bwMode="auto">
                <a:xfrm>
                  <a:off x="6159" y="1500"/>
                  <a:ext cx="651" cy="345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rgbClr val="666666"/>
                    </a:gs>
                    <a:gs pos="50000">
                      <a:srgbClr val="000000"/>
                    </a:gs>
                    <a:gs pos="100000">
                      <a:srgbClr val="666666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28398" dir="3806097" algn="ctr" rotWithShape="0">
                          <a:srgbClr val="7F7F7F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3200"/>
                </a:p>
              </p:txBody>
            </p:sp>
            <p:sp>
              <p:nvSpPr>
                <p:cNvPr id="21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6045" y="1478"/>
                  <a:ext cx="885" cy="3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3200" b="1">
                      <a:solidFill>
                        <a:srgbClr val="FFFFFF"/>
                      </a:solidFill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PMT</a:t>
                  </a:r>
                  <a:endParaRPr lang="en-US" sz="32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7" name="Group 16"/>
              <p:cNvGrpSpPr>
                <a:grpSpLocks noChangeAspect="1"/>
              </p:cNvGrpSpPr>
              <p:nvPr/>
            </p:nvGrpSpPr>
            <p:grpSpPr bwMode="auto">
              <a:xfrm>
                <a:off x="6569760" y="3922378"/>
                <a:ext cx="1538902" cy="667727"/>
                <a:chOff x="6045" y="1478"/>
                <a:chExt cx="885" cy="386"/>
              </a:xfrm>
            </p:grpSpPr>
            <p:sp>
              <p:nvSpPr>
                <p:cNvPr id="18" name="AutoShape 17"/>
                <p:cNvSpPr>
                  <a:spLocks noChangeArrowheads="1"/>
                </p:cNvSpPr>
                <p:nvPr/>
              </p:nvSpPr>
              <p:spPr bwMode="auto">
                <a:xfrm>
                  <a:off x="6159" y="1500"/>
                  <a:ext cx="651" cy="345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rgbClr val="666666"/>
                    </a:gs>
                    <a:gs pos="50000">
                      <a:srgbClr val="000000"/>
                    </a:gs>
                    <a:gs pos="100000">
                      <a:srgbClr val="666666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28398" dir="3806097" algn="ctr" rotWithShape="0">
                          <a:srgbClr val="7F7F7F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3200"/>
                </a:p>
              </p:txBody>
            </p:sp>
            <p:sp>
              <p:nvSpPr>
                <p:cNvPr id="19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6045" y="1478"/>
                  <a:ext cx="885" cy="3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3200" b="1">
                      <a:solidFill>
                        <a:srgbClr val="FFFFFF"/>
                      </a:solidFill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FV</a:t>
                  </a:r>
                  <a:endParaRPr lang="en-US" sz="32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222195" y="2487553"/>
              <a:ext cx="8639798" cy="2272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tabLst>
                  <a:tab pos="1376363" algn="r"/>
                  <a:tab pos="2111375" algn="ctr"/>
                  <a:tab pos="3546475" algn="ctr"/>
                  <a:tab pos="4913313" algn="ctr"/>
                  <a:tab pos="6400800" algn="ctr"/>
                  <a:tab pos="7777163" algn="ctr"/>
                </a:tabLst>
              </a:pPr>
              <a:r>
                <a:rPr lang="en-US" sz="32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	Inputs:	3	</a:t>
              </a:r>
              <a:r>
                <a:rPr lang="en-US" sz="3200" dirty="0" smtClean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en-US" sz="32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32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r>
                <a:rPr lang="en-US" sz="32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3200" dirty="0" smtClean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-400</a:t>
              </a:r>
              <a:r>
                <a:rPr lang="en-US" sz="32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32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32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algn="just">
                <a:spcBef>
                  <a:spcPts val="1500"/>
                </a:spcBef>
                <a:spcAft>
                  <a:spcPts val="0"/>
                </a:spcAft>
                <a:tabLst>
                  <a:tab pos="1376363" algn="r"/>
                  <a:tab pos="2111375" algn="ctr"/>
                  <a:tab pos="3546475" algn="ctr"/>
                  <a:tab pos="4913313" algn="ctr"/>
                  <a:tab pos="6400800" algn="ctr"/>
                  <a:tab pos="7777163" algn="ctr"/>
                </a:tabLst>
              </a:pPr>
              <a:endParaRPr lang="en-US" sz="32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algn="just">
                <a:lnSpc>
                  <a:spcPts val="1400"/>
                </a:lnSpc>
                <a:spcBef>
                  <a:spcPts val="1200"/>
                </a:spcBef>
                <a:spcAft>
                  <a:spcPts val="0"/>
                </a:spcAft>
                <a:tabLst>
                  <a:tab pos="1376363" algn="r"/>
                  <a:tab pos="2111375" algn="ctr"/>
                  <a:tab pos="3546475" algn="ctr"/>
                  <a:tab pos="4913313" algn="ctr"/>
                  <a:tab pos="6400800" algn="ctr"/>
                  <a:tab pos="7777163" algn="ctr"/>
                </a:tabLst>
              </a:pPr>
              <a:r>
                <a:rPr lang="en-US" sz="32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	Output:			</a:t>
              </a:r>
              <a:r>
                <a:rPr lang="en-US" sz="3200" dirty="0" smtClean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r>
                <a:rPr lang="en-US" sz="3200" dirty="0" smtClean="0">
                  <a:solidFill>
                    <a:srgbClr val="2C7C34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smtClean="0">
                  <a:solidFill>
                    <a:srgbClr val="2C7C34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1,143.76</a:t>
              </a:r>
              <a:endParaRPr lang="en-US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733945" y="2417328"/>
              <a:ext cx="755335" cy="461665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BGN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Perpetuities—PVP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165971"/>
          </a:xfrm>
        </p:spPr>
        <p:txBody>
          <a:bodyPr/>
          <a:lstStyle/>
          <a:p>
            <a:pPr marL="341313" indent="-341313"/>
            <a:r>
              <a:rPr lang="en-US" sz="3200" dirty="0" smtClean="0"/>
              <a:t>Streams of equal payments that are expected to go on forever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44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854437" y="3110669"/>
            <a:ext cx="5315484" cy="1666430"/>
            <a:chOff x="1854437" y="3110669"/>
            <a:chExt cx="5315484" cy="1666430"/>
          </a:xfrm>
        </p:grpSpPr>
        <p:sp>
          <p:nvSpPr>
            <p:cNvPr id="12" name="Rounded Rectangle 1"/>
            <p:cNvSpPr>
              <a:spLocks noChangeArrowheads="1"/>
            </p:cNvSpPr>
            <p:nvPr/>
          </p:nvSpPr>
          <p:spPr bwMode="auto">
            <a:xfrm>
              <a:off x="1854437" y="3110669"/>
              <a:ext cx="5315484" cy="1666430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1593" y="3299505"/>
              <a:ext cx="4621169" cy="1286367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Perpetuities—PVP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45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546647" y="2401369"/>
            <a:ext cx="4033615" cy="2785929"/>
            <a:chOff x="2546647" y="2085174"/>
            <a:chExt cx="4033615" cy="2785929"/>
          </a:xfrm>
        </p:grpSpPr>
        <p:sp>
          <p:nvSpPr>
            <p:cNvPr id="12" name="Rounded Rectangle 1"/>
            <p:cNvSpPr>
              <a:spLocks noChangeArrowheads="1"/>
            </p:cNvSpPr>
            <p:nvPr/>
          </p:nvSpPr>
          <p:spPr bwMode="auto">
            <a:xfrm>
              <a:off x="2546647" y="2085174"/>
              <a:ext cx="4033615" cy="2785929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1551" y="2185308"/>
              <a:ext cx="3340898" cy="2487384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1131100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3" name="Rectangle 4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PV of an Uneven Cash Flow Stream—</a:t>
            </a:r>
            <a:r>
              <a:rPr lang="en-US" dirty="0" err="1" smtClean="0"/>
              <a:t>PVCF</a:t>
            </a:r>
            <a:r>
              <a:rPr lang="en-US" baseline="-25000" dirty="0" err="1" smtClean="0"/>
              <a:t>n</a:t>
            </a:r>
            <a:endParaRPr lang="en-US" baseline="-25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46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35402" y="2230451"/>
            <a:ext cx="8349235" cy="2862841"/>
            <a:chOff x="335402" y="2230451"/>
            <a:chExt cx="8349235" cy="2862841"/>
          </a:xfrm>
        </p:grpSpPr>
        <p:sp>
          <p:nvSpPr>
            <p:cNvPr id="9" name="Rounded Rectangle 1"/>
            <p:cNvSpPr>
              <a:spLocks noChangeArrowheads="1"/>
            </p:cNvSpPr>
            <p:nvPr/>
          </p:nvSpPr>
          <p:spPr bwMode="auto">
            <a:xfrm>
              <a:off x="335402" y="2230451"/>
              <a:ext cx="8349235" cy="2862841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" name="AutoShape 60"/>
            <p:cNvCxnSpPr>
              <a:cxnSpLocks noChangeShapeType="1"/>
            </p:cNvCxnSpPr>
            <p:nvPr/>
          </p:nvCxnSpPr>
          <p:spPr bwMode="auto">
            <a:xfrm>
              <a:off x="6252804" y="2925330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61"/>
            <p:cNvCxnSpPr>
              <a:cxnSpLocks noChangeShapeType="1"/>
            </p:cNvCxnSpPr>
            <p:nvPr/>
          </p:nvCxnSpPr>
          <p:spPr bwMode="auto">
            <a:xfrm>
              <a:off x="2629200" y="2925330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62"/>
            <p:cNvCxnSpPr>
              <a:cxnSpLocks noChangeShapeType="1"/>
            </p:cNvCxnSpPr>
            <p:nvPr/>
          </p:nvCxnSpPr>
          <p:spPr bwMode="auto">
            <a:xfrm>
              <a:off x="4440855" y="2923897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63"/>
            <p:cNvCxnSpPr>
              <a:cxnSpLocks noChangeShapeType="1"/>
            </p:cNvCxnSpPr>
            <p:nvPr/>
          </p:nvCxnSpPr>
          <p:spPr bwMode="auto">
            <a:xfrm>
              <a:off x="8084865" y="2930556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Straight Connector 21"/>
            <p:cNvSpPr>
              <a:spLocks noChangeShapeType="1"/>
            </p:cNvSpPr>
            <p:nvPr/>
          </p:nvSpPr>
          <p:spPr bwMode="auto">
            <a:xfrm flipV="1">
              <a:off x="2620651" y="3039242"/>
              <a:ext cx="5458968" cy="1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Text Box 56"/>
            <p:cNvSpPr txBox="1">
              <a:spLocks noChangeArrowheads="1"/>
            </p:cNvSpPr>
            <p:nvPr/>
          </p:nvSpPr>
          <p:spPr bwMode="auto">
            <a:xfrm>
              <a:off x="2129338" y="3125716"/>
              <a:ext cx="6254086" cy="53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2170113" algn="ctr"/>
                  <a:tab pos="3998913" algn="ctr"/>
                  <a:tab pos="5827713" algn="ctr"/>
                  <a:tab pos="7204075" algn="dec"/>
                </a:tabLst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	400	</a:t>
              </a:r>
              <a:r>
                <a:rPr lang="en-US" altLang="en-US" sz="2000" dirty="0" smtClean="0">
                  <a:latin typeface="Arial" panose="020B0604020202020204" pitchFamily="34" charset="0"/>
                </a:rPr>
                <a:t>3</a:t>
              </a: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00	250</a:t>
              </a:r>
              <a:endParaRPr kumimoji="0" lang="en-US" alt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Text Box 64"/>
            <p:cNvSpPr txBox="1">
              <a:spLocks noChangeArrowheads="1"/>
            </p:cNvSpPr>
            <p:nvPr/>
          </p:nvSpPr>
          <p:spPr bwMode="auto">
            <a:xfrm>
              <a:off x="2465662" y="2550532"/>
              <a:ext cx="6071591" cy="29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1889125" algn="ctr"/>
                  <a:tab pos="3717925" algn="ctr"/>
                  <a:tab pos="5546725" algn="ctr"/>
                </a:tabLst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0	1	2	3	</a:t>
              </a:r>
            </a:p>
          </p:txBody>
        </p:sp>
        <p:sp>
          <p:nvSpPr>
            <p:cNvPr id="20" name="Text Box 58"/>
            <p:cNvSpPr txBox="1">
              <a:spLocks noChangeArrowheads="1"/>
            </p:cNvSpPr>
            <p:nvPr/>
          </p:nvSpPr>
          <p:spPr bwMode="auto">
            <a:xfrm>
              <a:off x="3054560" y="2701159"/>
              <a:ext cx="1152261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r =  5%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1996201" y="4278075"/>
              <a:ext cx="6080760" cy="5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1988448" y="3964419"/>
              <a:ext cx="4270248" cy="5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081613" y="3457492"/>
              <a:ext cx="0" cy="822960"/>
            </a:xfrm>
            <a:prstGeom prst="line">
              <a:avLst/>
            </a:prstGeom>
            <a:ln w="1905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257208" y="3463601"/>
              <a:ext cx="0" cy="502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 Box 4"/>
            <p:cNvSpPr txBox="1">
              <a:spLocks noChangeAspect="1" noChangeArrowheads="1"/>
            </p:cNvSpPr>
            <p:nvPr/>
          </p:nvSpPr>
          <p:spPr bwMode="auto">
            <a:xfrm>
              <a:off x="793886" y="3427188"/>
              <a:ext cx="2108776" cy="1649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300"/>
                </a:spcBef>
                <a:spcAft>
                  <a:spcPts val="0"/>
                </a:spcAft>
                <a:tabLst>
                  <a:tab pos="684213" algn="dec"/>
                </a:tabLst>
              </a:pPr>
              <a:r>
                <a:rPr lang="en-US" sz="20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380.95</a:t>
              </a:r>
              <a:endPara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300"/>
                </a:spcBef>
                <a:spcAft>
                  <a:spcPts val="0"/>
                </a:spcAft>
                <a:tabLst>
                  <a:tab pos="684213" algn="dec"/>
                </a:tabLst>
              </a:pPr>
              <a:r>
                <a:rPr lang="en-U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lang="en-US" sz="20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272.11</a:t>
              </a:r>
              <a:endPara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300"/>
                </a:spcBef>
                <a:spcAft>
                  <a:spcPts val="0"/>
                </a:spcAft>
                <a:tabLst>
                  <a:tab pos="684213" algn="dec"/>
                </a:tabLst>
              </a:pPr>
              <a:r>
                <a:rPr lang="en-US" sz="20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  </a:t>
              </a:r>
              <a:r>
                <a:rPr lang="en-US" sz="2000" u="sng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  215.96</a:t>
              </a:r>
              <a:endPara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300"/>
                </a:spcBef>
                <a:tabLst>
                  <a:tab pos="684213" algn="dec"/>
                </a:tabLst>
              </a:pPr>
              <a:r>
                <a:rPr lang="en-US" sz="2000" b="1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lang="en-US" sz="2000" b="1" u="dbl" dirty="0" smtClean="0">
                  <a:solidFill>
                    <a:srgbClr val="2C7C34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869.02</a:t>
              </a:r>
              <a:r>
                <a:rPr lang="en-US" sz="2000" b="1" dirty="0" smtClean="0">
                  <a:solidFill>
                    <a:srgbClr val="2C7C34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= </a:t>
              </a:r>
              <a:r>
                <a:rPr lang="en-US" sz="2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PVCF</a:t>
              </a:r>
              <a:r>
                <a:rPr lang="en-US" sz="2000" b="1" baseline="-250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r>
                <a:rPr lang="en-US" sz="2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 Box 9"/>
            <p:cNvSpPr txBox="1">
              <a:spLocks noChangeAspect="1" noChangeArrowheads="1"/>
            </p:cNvSpPr>
            <p:nvPr/>
          </p:nvSpPr>
          <p:spPr bwMode="auto">
            <a:xfrm>
              <a:off x="430433" y="2525192"/>
              <a:ext cx="2192154" cy="91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1376363" algn="ctr"/>
                  <a:tab pos="4059238" algn="l"/>
                </a:tabLst>
              </a:pPr>
              <a:r>
                <a:rPr lang="en-US" b="1" kern="0" dirty="0" smtClean="0">
                  <a:solidFill>
                    <a:srgbClr val="C00000"/>
                  </a:solidFill>
                  <a:effectLst/>
                  <a:ea typeface="Times New Roman" panose="02020603050405020304" pitchFamily="18" charset="0"/>
                </a:rPr>
                <a:t>Value </a:t>
              </a:r>
              <a:r>
                <a:rPr lang="en-US" b="1" kern="0" dirty="0">
                  <a:solidFill>
                    <a:srgbClr val="C00000"/>
                  </a:solidFill>
                  <a:effectLst/>
                  <a:ea typeface="Times New Roman" panose="02020603050405020304" pitchFamily="18" charset="0"/>
                </a:rPr>
                <a:t>of Each </a:t>
              </a:r>
              <a:r>
                <a:rPr lang="en-US" b="1" kern="0" dirty="0" smtClean="0">
                  <a:solidFill>
                    <a:srgbClr val="C00000"/>
                  </a:solidFill>
                  <a:effectLst/>
                  <a:ea typeface="Times New Roman" panose="02020603050405020304" pitchFamily="18" charset="0"/>
                </a:rPr>
                <a:t>FV Amount</a:t>
              </a:r>
              <a:r>
                <a:rPr lang="en-US" b="1" kern="0" dirty="0" smtClean="0">
                  <a:solidFill>
                    <a:srgbClr val="C00000"/>
                  </a:solidFill>
                  <a:ea typeface="Times New Roman" panose="02020603050405020304" pitchFamily="18" charset="0"/>
                </a:rPr>
                <a:t> Today</a:t>
              </a: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30188" algn="l"/>
                  <a:tab pos="1376363" algn="ctr"/>
                  <a:tab pos="2513013" algn="r"/>
                  <a:tab pos="4059238" algn="l"/>
                </a:tabLst>
              </a:pPr>
              <a:r>
                <a:rPr lang="en-US" b="1" kern="0" dirty="0" smtClean="0">
                  <a:solidFill>
                    <a:srgbClr val="C00000"/>
                  </a:solidFill>
                  <a:effectLst/>
                  <a:ea typeface="Times New Roman" panose="02020603050405020304" pitchFamily="18" charset="0"/>
                </a:rPr>
                <a:t>(Year 0)</a:t>
              </a:r>
              <a:endParaRPr lang="en-US" b="1" kern="0" dirty="0">
                <a:solidFill>
                  <a:srgbClr val="C00000"/>
                </a:solidFill>
                <a:effectLst/>
                <a:ea typeface="Times New Roman" panose="02020603050405020304" pitchFamily="18" charset="0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2012092" y="3641614"/>
              <a:ext cx="2423160" cy="5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447649" y="3443952"/>
              <a:ext cx="0" cy="1907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28"/>
            <p:cNvGrpSpPr/>
            <p:nvPr/>
          </p:nvGrpSpPr>
          <p:grpSpPr>
            <a:xfrm>
              <a:off x="5036581" y="3377650"/>
              <a:ext cx="1353024" cy="506767"/>
              <a:chOff x="2161566" y="4976393"/>
              <a:chExt cx="1353024" cy="506767"/>
            </a:xfrm>
          </p:grpSpPr>
          <p:sp>
            <p:nvSpPr>
              <p:cNvPr id="38" name="Text Box 58"/>
              <p:cNvSpPr txBox="1">
                <a:spLocks noChangeArrowheads="1"/>
              </p:cNvSpPr>
              <p:nvPr/>
            </p:nvSpPr>
            <p:spPr bwMode="auto">
              <a:xfrm>
                <a:off x="2161566" y="5211697"/>
                <a:ext cx="910596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dirty="0" smtClean="0">
                    <a:latin typeface="Calibri" panose="020F0502020204030204" pitchFamily="34" charset="0"/>
                  </a:rPr>
                  <a:t> (1.</a:t>
                </a: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05)</a:t>
                </a:r>
                <a:r>
                  <a:rPr kumimoji="0" lang="en-US" altLang="en-US" b="0" i="0" u="none" strike="noStrike" cap="none" normalizeH="0" baseline="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n-US" altLang="en-US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" name="Text Box 58"/>
              <p:cNvSpPr txBox="1">
                <a:spLocks noChangeArrowheads="1"/>
              </p:cNvSpPr>
              <p:nvPr/>
            </p:nvSpPr>
            <p:spPr bwMode="auto">
              <a:xfrm>
                <a:off x="2212516" y="4976393"/>
                <a:ext cx="910596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>
                    <a:tab pos="573088" algn="l"/>
                  </a:tabLst>
                </a:pPr>
                <a:r>
                  <a:rPr lang="en-US" altLang="en-US" u="sng" dirty="0" smtClean="0">
                    <a:latin typeface="Calibri" panose="020F0502020204030204" pitchFamily="34" charset="0"/>
                  </a:rPr>
                  <a:t>    1	</a:t>
                </a:r>
                <a:endParaRPr kumimoji="0" lang="en-US" altLang="en-US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" name="Text Box 58"/>
              <p:cNvSpPr txBox="1">
                <a:spLocks noChangeArrowheads="1"/>
              </p:cNvSpPr>
              <p:nvPr/>
            </p:nvSpPr>
            <p:spPr bwMode="auto">
              <a:xfrm>
                <a:off x="2603994" y="5075965"/>
                <a:ext cx="910596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dirty="0" smtClean="0">
                    <a:latin typeface="Calibri" panose="020F0502020204030204" pitchFamily="34" charset="0"/>
                  </a:rPr>
                  <a:t> x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6891781" y="3692222"/>
              <a:ext cx="1353024" cy="506767"/>
              <a:chOff x="2161566" y="4976393"/>
              <a:chExt cx="1353024" cy="506767"/>
            </a:xfrm>
          </p:grpSpPr>
          <p:sp>
            <p:nvSpPr>
              <p:cNvPr id="35" name="Text Box 58"/>
              <p:cNvSpPr txBox="1">
                <a:spLocks noChangeArrowheads="1"/>
              </p:cNvSpPr>
              <p:nvPr/>
            </p:nvSpPr>
            <p:spPr bwMode="auto">
              <a:xfrm>
                <a:off x="2161566" y="5211697"/>
                <a:ext cx="910596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dirty="0" smtClean="0">
                    <a:latin typeface="Calibri" panose="020F0502020204030204" pitchFamily="34" charset="0"/>
                  </a:rPr>
                  <a:t> (1.</a:t>
                </a: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05)</a:t>
                </a:r>
                <a:r>
                  <a:rPr kumimoji="0" lang="en-US" altLang="en-US" b="0" i="0" u="none" strike="noStrike" cap="none" normalizeH="0" baseline="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en-US" altLang="en-US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" name="Text Box 58"/>
              <p:cNvSpPr txBox="1">
                <a:spLocks noChangeArrowheads="1"/>
              </p:cNvSpPr>
              <p:nvPr/>
            </p:nvSpPr>
            <p:spPr bwMode="auto">
              <a:xfrm>
                <a:off x="2212516" y="4976393"/>
                <a:ext cx="910596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>
                    <a:tab pos="573088" algn="l"/>
                  </a:tabLst>
                </a:pPr>
                <a:r>
                  <a:rPr lang="en-US" altLang="en-US" u="sng" dirty="0" smtClean="0">
                    <a:latin typeface="Calibri" panose="020F0502020204030204" pitchFamily="34" charset="0"/>
                  </a:rPr>
                  <a:t>    1	</a:t>
                </a:r>
                <a:endParaRPr kumimoji="0" lang="en-US" altLang="en-US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" name="Text Box 58"/>
              <p:cNvSpPr txBox="1">
                <a:spLocks noChangeArrowheads="1"/>
              </p:cNvSpPr>
              <p:nvPr/>
            </p:nvSpPr>
            <p:spPr bwMode="auto">
              <a:xfrm>
                <a:off x="2603994" y="5075965"/>
                <a:ext cx="910596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dirty="0" smtClean="0">
                    <a:latin typeface="Calibri" panose="020F0502020204030204" pitchFamily="34" charset="0"/>
                  </a:rPr>
                  <a:t> x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3158688" y="3061259"/>
              <a:ext cx="1353024" cy="506767"/>
              <a:chOff x="2161566" y="4976393"/>
              <a:chExt cx="1353024" cy="506767"/>
            </a:xfrm>
          </p:grpSpPr>
          <p:sp>
            <p:nvSpPr>
              <p:cNvPr id="32" name="Text Box 58"/>
              <p:cNvSpPr txBox="1">
                <a:spLocks noChangeArrowheads="1"/>
              </p:cNvSpPr>
              <p:nvPr/>
            </p:nvSpPr>
            <p:spPr bwMode="auto">
              <a:xfrm>
                <a:off x="2161566" y="5211697"/>
                <a:ext cx="910596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dirty="0" smtClean="0">
                    <a:latin typeface="Calibri" panose="020F0502020204030204" pitchFamily="34" charset="0"/>
                  </a:rPr>
                  <a:t> (1.</a:t>
                </a: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05)</a:t>
                </a:r>
                <a:r>
                  <a:rPr kumimoji="0" lang="en-US" altLang="en-US" b="0" i="0" u="none" strike="noStrike" cap="none" normalizeH="0" baseline="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n-US" altLang="en-US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" name="Text Box 58"/>
              <p:cNvSpPr txBox="1">
                <a:spLocks noChangeArrowheads="1"/>
              </p:cNvSpPr>
              <p:nvPr/>
            </p:nvSpPr>
            <p:spPr bwMode="auto">
              <a:xfrm>
                <a:off x="2212516" y="4976393"/>
                <a:ext cx="910596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>
                    <a:tab pos="573088" algn="l"/>
                  </a:tabLst>
                </a:pPr>
                <a:r>
                  <a:rPr lang="en-US" altLang="en-US" u="sng" dirty="0" smtClean="0">
                    <a:latin typeface="Calibri" panose="020F0502020204030204" pitchFamily="34" charset="0"/>
                  </a:rPr>
                  <a:t>    1	</a:t>
                </a:r>
                <a:endParaRPr kumimoji="0" lang="en-US" altLang="en-US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" name="Text Box 58"/>
              <p:cNvSpPr txBox="1">
                <a:spLocks noChangeArrowheads="1"/>
              </p:cNvSpPr>
              <p:nvPr/>
            </p:nvSpPr>
            <p:spPr bwMode="auto">
              <a:xfrm>
                <a:off x="2603994" y="5075965"/>
                <a:ext cx="910596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dirty="0" smtClean="0">
                    <a:latin typeface="Calibri" panose="020F0502020204030204" pitchFamily="34" charset="0"/>
                  </a:rPr>
                  <a:t> x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PVCF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Equation Solution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47</a:t>
            </a:fld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213218" y="365283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96411" y="1999717"/>
            <a:ext cx="6947731" cy="3520866"/>
            <a:chOff x="1196411" y="1999717"/>
            <a:chExt cx="6947731" cy="3520866"/>
          </a:xfrm>
        </p:grpSpPr>
        <p:sp>
          <p:nvSpPr>
            <p:cNvPr id="9" name="Rounded Rectangle 1"/>
            <p:cNvSpPr>
              <a:spLocks noChangeArrowheads="1"/>
            </p:cNvSpPr>
            <p:nvPr/>
          </p:nvSpPr>
          <p:spPr bwMode="auto">
            <a:xfrm>
              <a:off x="1196411" y="1999717"/>
              <a:ext cx="6947731" cy="3520866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674" y="2208583"/>
              <a:ext cx="6139204" cy="3103133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PVCF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Equation Solution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48</a:t>
            </a:fld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213218" y="365283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41405" y="305751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521294" y="2136453"/>
            <a:ext cx="8229600" cy="3520866"/>
            <a:chOff x="521294" y="1974080"/>
            <a:chExt cx="8229600" cy="3520866"/>
          </a:xfrm>
        </p:grpSpPr>
        <p:sp>
          <p:nvSpPr>
            <p:cNvPr id="9" name="Rounded Rectangle 1"/>
            <p:cNvSpPr>
              <a:spLocks noChangeArrowheads="1"/>
            </p:cNvSpPr>
            <p:nvPr/>
          </p:nvSpPr>
          <p:spPr bwMode="auto">
            <a:xfrm>
              <a:off x="521294" y="1974080"/>
              <a:ext cx="8229600" cy="3520866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410" y="2240863"/>
              <a:ext cx="7895004" cy="2987299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1088803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PVCF</a:t>
            </a:r>
            <a:r>
              <a:rPr lang="en-US" baseline="-25000" dirty="0" err="1"/>
              <a:t>n</a:t>
            </a:r>
            <a:r>
              <a:rPr lang="en-US" baseline="-25000" dirty="0"/>
              <a:t> </a:t>
            </a:r>
            <a:r>
              <a:rPr lang="en-US" baseline="-25000" dirty="0" smtClean="0"/>
              <a:t> </a:t>
            </a:r>
            <a:r>
              <a:rPr lang="en-US" dirty="0" smtClean="0"/>
              <a:t>Financial Calculator Solution</a:t>
            </a:r>
            <a:endParaRPr lang="en-US" dirty="0"/>
          </a:p>
        </p:txBody>
      </p:sp>
      <p:sp>
        <p:nvSpPr>
          <p:cNvPr id="118788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1313" indent="-341313">
              <a:lnSpc>
                <a:spcPct val="105000"/>
              </a:lnSpc>
              <a:spcBef>
                <a:spcPts val="1000"/>
              </a:spcBef>
            </a:pPr>
            <a:r>
              <a:rPr lang="en-US" sz="3200" dirty="0" smtClean="0"/>
              <a:t>Input in “CF” register:</a:t>
            </a:r>
          </a:p>
          <a:p>
            <a:pPr marL="803275" lvl="1" indent="-346075">
              <a:lnSpc>
                <a:spcPct val="105000"/>
              </a:lnSpc>
              <a:spcBef>
                <a:spcPts val="1000"/>
              </a:spcBef>
            </a:pPr>
            <a:r>
              <a:rPr lang="en-US" sz="3200" dirty="0" smtClean="0"/>
              <a:t>CF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 =	0</a:t>
            </a:r>
          </a:p>
          <a:p>
            <a:pPr marL="803275" lvl="1" indent="-346075">
              <a:lnSpc>
                <a:spcPct val="105000"/>
              </a:lnSpc>
              <a:spcBef>
                <a:spcPts val="1000"/>
              </a:spcBef>
            </a:pPr>
            <a:r>
              <a:rPr lang="en-US" sz="3200" dirty="0" smtClean="0"/>
              <a:t>CF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 =	400</a:t>
            </a:r>
          </a:p>
          <a:p>
            <a:pPr marL="803275" lvl="1" indent="-346075">
              <a:lnSpc>
                <a:spcPct val="105000"/>
              </a:lnSpc>
              <a:spcBef>
                <a:spcPts val="1000"/>
              </a:spcBef>
            </a:pPr>
            <a:r>
              <a:rPr lang="en-US" sz="3200" dirty="0" smtClean="0"/>
              <a:t>CF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 =	300</a:t>
            </a:r>
          </a:p>
          <a:p>
            <a:pPr marL="803275" lvl="1" indent="-346075">
              <a:lnSpc>
                <a:spcPct val="105000"/>
              </a:lnSpc>
              <a:spcBef>
                <a:spcPts val="1000"/>
              </a:spcBef>
            </a:pPr>
            <a:r>
              <a:rPr lang="en-US" sz="3200" dirty="0" smtClean="0"/>
              <a:t>CF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 =	250</a:t>
            </a:r>
          </a:p>
          <a:p>
            <a:pPr marL="341313" indent="-341313">
              <a:lnSpc>
                <a:spcPct val="105000"/>
              </a:lnSpc>
              <a:spcBef>
                <a:spcPts val="1000"/>
              </a:spcBef>
            </a:pPr>
            <a:r>
              <a:rPr lang="en-US" sz="3200" dirty="0" smtClean="0"/>
              <a:t>Enter I = 5, then press NPV button to get NPV = -869.02. 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49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Value of Money (TVM)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5</a:t>
            </a:fld>
            <a:endParaRPr lang="en-US"/>
          </a:p>
        </p:txBody>
      </p:sp>
      <p:sp>
        <p:nvSpPr>
          <p:cNvPr id="49" name="Rectangle 3"/>
          <p:cNvSpPr>
            <a:spLocks noGrp="1" noChangeArrowheads="1"/>
          </p:cNvSpPr>
          <p:nvPr>
            <p:ph idx="1"/>
          </p:nvPr>
        </p:nvSpPr>
        <p:spPr>
          <a:xfrm>
            <a:off x="628649" y="1777073"/>
            <a:ext cx="8175485" cy="3426106"/>
          </a:xfrm>
        </p:spPr>
        <p:txBody>
          <a:bodyPr>
            <a:noAutofit/>
          </a:bodyPr>
          <a:lstStyle/>
          <a:p>
            <a:pPr marL="339725" indent="-339725">
              <a:spcBef>
                <a:spcPts val="1500"/>
              </a:spcBef>
            </a:pPr>
            <a:r>
              <a:rPr lang="en-US" sz="3200" dirty="0" smtClean="0"/>
              <a:t>At a 10 percent opportunity cost rate, which is better, receiving $700 today or receiving $935 in three years?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09478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FV with PV</a:t>
            </a:r>
            <a:endParaRPr lang="en-US" dirty="0"/>
          </a:p>
        </p:txBody>
      </p:sp>
      <p:sp>
        <p:nvSpPr>
          <p:cNvPr id="118788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1313" indent="-341313">
              <a:lnSpc>
                <a:spcPct val="105000"/>
              </a:lnSpc>
              <a:spcBef>
                <a:spcPts val="1000"/>
              </a:spcBef>
            </a:pPr>
            <a:r>
              <a:rPr lang="en-US" sz="3200" dirty="0" smtClean="0"/>
              <a:t>FV contains interest, whereas PV does not.</a:t>
            </a:r>
          </a:p>
          <a:p>
            <a:pPr marL="341313" indent="-341313">
              <a:lnSpc>
                <a:spcPct val="105000"/>
              </a:lnSpc>
              <a:spcBef>
                <a:spcPts val="1000"/>
              </a:spcBef>
            </a:pPr>
            <a:r>
              <a:rPr lang="en-US" sz="3200" dirty="0" smtClean="0"/>
              <a:t>At an opportunity cost rate of 10 percent:</a:t>
            </a:r>
          </a:p>
          <a:p>
            <a:pPr marL="798513" lvl="1" indent="-341313">
              <a:lnSpc>
                <a:spcPct val="105000"/>
              </a:lnSpc>
              <a:spcBef>
                <a:spcPts val="1000"/>
              </a:spcBef>
            </a:pPr>
            <a:r>
              <a:rPr lang="en-US" dirty="0" smtClean="0"/>
              <a:t>a lump-sum payment of $700 </a:t>
            </a:r>
            <a:r>
              <a:rPr lang="en-US" i="1" dirty="0" smtClean="0"/>
              <a:t>today</a:t>
            </a:r>
            <a:r>
              <a:rPr lang="en-US" dirty="0" smtClean="0"/>
              <a:t> is the same as a lump-sum payment of $931.70 </a:t>
            </a:r>
            <a:r>
              <a:rPr lang="en-US" i="1" dirty="0" smtClean="0"/>
              <a:t>in three years</a:t>
            </a:r>
            <a:r>
              <a:rPr lang="en-US" dirty="0" smtClean="0"/>
              <a:t>. </a:t>
            </a:r>
          </a:p>
          <a:p>
            <a:pPr marL="798513" lvl="1" indent="-341313">
              <a:lnSpc>
                <a:spcPct val="105000"/>
              </a:lnSpc>
              <a:spcBef>
                <a:spcPts val="1000"/>
              </a:spcBef>
            </a:pPr>
            <a:r>
              <a:rPr lang="en-US" dirty="0" smtClean="0"/>
              <a:t>The PV of $700 has no interest; the FV of $931.70 contains three years of interest, which equals $231.70.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50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3575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FV with PV (cont.)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51</a:t>
            </a:fld>
            <a:endParaRPr lang="en-US"/>
          </a:p>
        </p:txBody>
      </p:sp>
      <p:grpSp>
        <p:nvGrpSpPr>
          <p:cNvPr id="118784" name="Group 118783"/>
          <p:cNvGrpSpPr/>
          <p:nvPr/>
        </p:nvGrpSpPr>
        <p:grpSpPr>
          <a:xfrm>
            <a:off x="177478" y="1877700"/>
            <a:ext cx="8777834" cy="3193889"/>
            <a:chOff x="117656" y="2065712"/>
            <a:chExt cx="8777834" cy="3193889"/>
          </a:xfrm>
        </p:grpSpPr>
        <p:cxnSp>
          <p:nvCxnSpPr>
            <p:cNvPr id="9" name="AutoShape 12"/>
            <p:cNvCxnSpPr>
              <a:cxnSpLocks noChangeShapeType="1"/>
            </p:cNvCxnSpPr>
            <p:nvPr/>
          </p:nvCxnSpPr>
          <p:spPr bwMode="auto">
            <a:xfrm>
              <a:off x="5695404" y="2436235"/>
              <a:ext cx="0" cy="24669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AutoShape 14"/>
            <p:cNvCxnSpPr>
              <a:cxnSpLocks noChangeShapeType="1"/>
            </p:cNvCxnSpPr>
            <p:nvPr/>
          </p:nvCxnSpPr>
          <p:spPr bwMode="auto">
            <a:xfrm>
              <a:off x="3437979" y="2436235"/>
              <a:ext cx="0" cy="24669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15"/>
            <p:cNvCxnSpPr>
              <a:cxnSpLocks noChangeShapeType="1"/>
            </p:cNvCxnSpPr>
            <p:nvPr/>
          </p:nvCxnSpPr>
          <p:spPr bwMode="auto">
            <a:xfrm>
              <a:off x="7952829" y="2450522"/>
              <a:ext cx="0" cy="24669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13"/>
            <p:cNvCxnSpPr>
              <a:cxnSpLocks noChangeShapeType="1"/>
            </p:cNvCxnSpPr>
            <p:nvPr/>
          </p:nvCxnSpPr>
          <p:spPr bwMode="auto">
            <a:xfrm>
              <a:off x="1209129" y="2436235"/>
              <a:ext cx="0" cy="24669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Text Box 2"/>
            <p:cNvSpPr txBox="1">
              <a:spLocks noChangeArrowheads="1"/>
            </p:cNvSpPr>
            <p:nvPr/>
          </p:nvSpPr>
          <p:spPr bwMode="auto">
            <a:xfrm>
              <a:off x="2109241" y="3371624"/>
              <a:ext cx="443865" cy="1815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=</a:t>
              </a:r>
              <a:endPara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spcAft>
                  <a:spcPts val="0"/>
                </a:spcAft>
              </a:pPr>
              <a:endParaRPr lang="en-US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spcAft>
                  <a:spcPts val="0"/>
                </a:spcAft>
              </a:pPr>
              <a:r>
                <a:rPr lang="en-US" sz="28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&lt;</a:t>
              </a:r>
              <a:endPara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AutoShape 7"/>
            <p:cNvSpPr>
              <a:spLocks/>
            </p:cNvSpPr>
            <p:nvPr/>
          </p:nvSpPr>
          <p:spPr bwMode="auto">
            <a:xfrm rot="5400000">
              <a:off x="1120253" y="2310797"/>
              <a:ext cx="250508" cy="1846314"/>
            </a:xfrm>
            <a:prstGeom prst="leftBrace">
              <a:avLst>
                <a:gd name="adj1" fmla="val 64444"/>
                <a:gd name="adj2" fmla="val 50000"/>
              </a:avLst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18" name="AutoShape 11"/>
            <p:cNvCxnSpPr>
              <a:cxnSpLocks noChangeShapeType="1"/>
            </p:cNvCxnSpPr>
            <p:nvPr/>
          </p:nvCxnSpPr>
          <p:spPr bwMode="auto">
            <a:xfrm>
              <a:off x="1209129" y="2551487"/>
              <a:ext cx="6759893" cy="953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117656" y="2677839"/>
              <a:ext cx="8777834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tabLst>
                  <a:tab pos="1601788" algn="r"/>
                  <a:tab pos="3884613" algn="r"/>
                  <a:tab pos="6173788" algn="r"/>
                  <a:tab pos="8399463" algn="r"/>
                </a:tabLst>
              </a:pPr>
              <a:r>
                <a:rPr lang="en-US" sz="2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lang="en-US" sz="22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PV </a:t>
              </a:r>
              <a:r>
                <a:rPr lang="en-US" sz="2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= 700.00	FV</a:t>
              </a:r>
              <a:r>
                <a:rPr lang="en-US" sz="2200" baseline="-25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sz="2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= 770.00	FV</a:t>
              </a:r>
              <a:r>
                <a:rPr lang="en-US" sz="2200" baseline="-25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en-US" sz="2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= 847.00	FV</a:t>
              </a:r>
              <a:r>
                <a:rPr lang="en-US" sz="2200" baseline="-25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r>
                <a:rPr lang="en-US" sz="2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= 931.70</a:t>
              </a: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766216" y="2065712"/>
              <a:ext cx="773715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tabLst>
                  <a:tab pos="339725" algn="ctr"/>
                  <a:tab pos="2573338" algn="ctr"/>
                  <a:tab pos="4854575" algn="ctr"/>
                  <a:tab pos="7088188" algn="ctr"/>
                </a:tabLst>
              </a:pPr>
              <a:r>
                <a:rPr lang="en-U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0	1	2	3</a:t>
              </a: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1824503" y="2168127"/>
              <a:ext cx="1080135" cy="373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 = 10%</a:t>
              </a:r>
            </a:p>
          </p:txBody>
        </p:sp>
        <p:sp>
          <p:nvSpPr>
            <p:cNvPr id="22" name="Text Box 2"/>
            <p:cNvSpPr txBox="1">
              <a:spLocks noChangeArrowheads="1"/>
            </p:cNvSpPr>
            <p:nvPr/>
          </p:nvSpPr>
          <p:spPr bwMode="auto">
            <a:xfrm>
              <a:off x="337591" y="3807835"/>
              <a:ext cx="1831074" cy="1412558"/>
            </a:xfrm>
            <a:prstGeom prst="rect">
              <a:avLst/>
            </a:prstGeom>
            <a:solidFill>
              <a:srgbClr val="FFF6D9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0" tIns="45720" rIns="0" bIns="45720" anchor="t" anchorCtr="0" upright="1">
              <a:noAutofit/>
            </a:bodyPr>
            <a:lstStyle/>
            <a:p>
              <a:pPr marL="402590" marR="0" indent="-402590" algn="ctr">
                <a:spcBef>
                  <a:spcPts val="0"/>
                </a:spcBef>
                <a:spcAft>
                  <a:spcPts val="0"/>
                </a:spcAft>
                <a:tabLst>
                  <a:tab pos="400050" algn="l"/>
                </a:tabLst>
              </a:pPr>
              <a:r>
                <a:rPr lang="en-US" i="1" u="sng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Interest from: 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114300" algn="l"/>
                  <a:tab pos="857250" algn="dec"/>
                </a:tabLst>
              </a:pPr>
              <a:r>
                <a: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</a:p>
            <a:p>
              <a:pPr marL="0" marR="0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114300" algn="l"/>
                  <a:tab pos="857250" algn="dec"/>
                </a:tabLst>
              </a:pPr>
              <a:r>
                <a: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marL="0" marR="0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114300" algn="l"/>
                  <a:tab pos="857250" algn="dec"/>
                </a:tabLst>
              </a:pPr>
              <a:r>
                <a: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114300" algn="l"/>
                  <a:tab pos="857250" algn="dec"/>
                </a:tabLst>
              </a:pP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571500" algn="r"/>
                  <a:tab pos="1027113" algn="l"/>
                  <a:tab pos="1658938" algn="r"/>
                </a:tabLst>
              </a:pPr>
              <a:r>
                <a: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		</a:t>
              </a:r>
              <a:r>
                <a:rPr lang="en-US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lang="en-US" u="sng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1027113" algn="r"/>
                  <a:tab pos="1376363" algn="dec"/>
                </a:tabLst>
              </a:pPr>
              <a:r>
                <a: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lang="en-US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dec"/>
                </a:tabLst>
              </a:pPr>
              <a:r>
                <a: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23" name="Straight Connector 22"/>
            <p:cNvCxnSpPr>
              <a:cxnSpLocks noChangeShapeType="1"/>
            </p:cNvCxnSpPr>
            <p:nvPr/>
          </p:nvCxnSpPr>
          <p:spPr bwMode="auto">
            <a:xfrm>
              <a:off x="366166" y="3822122"/>
              <a:ext cx="1802499" cy="1398271"/>
            </a:xfrm>
            <a:prstGeom prst="line">
              <a:avLst/>
            </a:prstGeom>
            <a:noFill/>
            <a:ln w="25400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23"/>
            <p:cNvCxnSpPr>
              <a:cxnSpLocks noChangeShapeType="1"/>
            </p:cNvCxnSpPr>
            <p:nvPr/>
          </p:nvCxnSpPr>
          <p:spPr bwMode="auto">
            <a:xfrm flipV="1">
              <a:off x="337591" y="3817360"/>
              <a:ext cx="1831074" cy="1387792"/>
            </a:xfrm>
            <a:prstGeom prst="line">
              <a:avLst/>
            </a:prstGeom>
            <a:noFill/>
            <a:ln w="25400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Text Box 2"/>
            <p:cNvSpPr txBox="1">
              <a:spLocks noChangeArrowheads="1"/>
            </p:cNvSpPr>
            <p:nvPr/>
          </p:nvSpPr>
          <p:spPr bwMode="auto">
            <a:xfrm>
              <a:off x="337591" y="3422072"/>
              <a:ext cx="1831074" cy="395288"/>
            </a:xfrm>
            <a:prstGeom prst="rect">
              <a:avLst/>
            </a:prstGeom>
            <a:solidFill>
              <a:srgbClr val="FFB793"/>
            </a:solidFill>
            <a:ln w="25400">
              <a:solidFill>
                <a:srgbClr val="0033CC"/>
              </a:solidFill>
              <a:miter lim="800000"/>
              <a:headEnd/>
              <a:tailEnd/>
            </a:ln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marL="402590" marR="0" indent="-402590" algn="ctr">
                <a:lnSpc>
                  <a:spcPct val="107000"/>
                </a:lnSpc>
                <a:spcBef>
                  <a:spcPts val="300"/>
                </a:spcBef>
                <a:spcAft>
                  <a:spcPts val="0"/>
                </a:spcAft>
                <a:tabLst>
                  <a:tab pos="400050" algn="l"/>
                </a:tabLst>
              </a:pPr>
              <a:r>
                <a: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PV at Year 0 = 700</a:t>
              </a:r>
            </a:p>
          </p:txBody>
        </p:sp>
        <p:sp>
          <p:nvSpPr>
            <p:cNvPr id="39" name="Text Box 2"/>
            <p:cNvSpPr txBox="1">
              <a:spLocks noChangeArrowheads="1"/>
            </p:cNvSpPr>
            <p:nvPr/>
          </p:nvSpPr>
          <p:spPr bwMode="auto">
            <a:xfrm>
              <a:off x="4284641" y="3370276"/>
              <a:ext cx="443865" cy="1815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=</a:t>
              </a:r>
              <a:endPara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spcAft>
                  <a:spcPts val="0"/>
                </a:spcAft>
              </a:pPr>
              <a:endParaRPr lang="en-US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spcAft>
                  <a:spcPts val="0"/>
                </a:spcAft>
              </a:pPr>
              <a:r>
                <a:rPr lang="en-US" sz="28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&lt;</a:t>
              </a:r>
              <a:endPara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AutoShape 7"/>
            <p:cNvSpPr>
              <a:spLocks/>
            </p:cNvSpPr>
            <p:nvPr/>
          </p:nvSpPr>
          <p:spPr bwMode="auto">
            <a:xfrm rot="5400000">
              <a:off x="3295653" y="2309449"/>
              <a:ext cx="250508" cy="1846314"/>
            </a:xfrm>
            <a:prstGeom prst="leftBrace">
              <a:avLst>
                <a:gd name="adj1" fmla="val 64444"/>
                <a:gd name="adj2" fmla="val 50000"/>
              </a:avLst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4" name="Text Box 2"/>
            <p:cNvSpPr txBox="1">
              <a:spLocks noChangeArrowheads="1"/>
            </p:cNvSpPr>
            <p:nvPr/>
          </p:nvSpPr>
          <p:spPr bwMode="auto">
            <a:xfrm>
              <a:off x="2512991" y="3420724"/>
              <a:ext cx="1831074" cy="395288"/>
            </a:xfrm>
            <a:prstGeom prst="rect">
              <a:avLst/>
            </a:prstGeom>
            <a:solidFill>
              <a:srgbClr val="FFB793"/>
            </a:solidFill>
            <a:ln w="25400">
              <a:solidFill>
                <a:srgbClr val="0033CC"/>
              </a:solidFill>
              <a:miter lim="800000"/>
              <a:headEnd/>
              <a:tailEnd/>
            </a:ln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marL="402590" marR="0" indent="-402590" algn="ctr">
                <a:lnSpc>
                  <a:spcPct val="107000"/>
                </a:lnSpc>
                <a:spcBef>
                  <a:spcPts val="300"/>
                </a:spcBef>
                <a:spcAft>
                  <a:spcPts val="0"/>
                </a:spcAft>
                <a:tabLst>
                  <a:tab pos="400050" algn="l"/>
                </a:tabLst>
              </a:pPr>
              <a:r>
                <a: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PV at Year 0 = 700</a:t>
              </a:r>
            </a:p>
          </p:txBody>
        </p:sp>
        <p:sp>
          <p:nvSpPr>
            <p:cNvPr id="41" name="Text Box 2"/>
            <p:cNvSpPr txBox="1">
              <a:spLocks noChangeArrowheads="1"/>
            </p:cNvSpPr>
            <p:nvPr/>
          </p:nvSpPr>
          <p:spPr bwMode="auto">
            <a:xfrm>
              <a:off x="2521083" y="3806487"/>
              <a:ext cx="1831074" cy="1412558"/>
            </a:xfrm>
            <a:prstGeom prst="rect">
              <a:avLst/>
            </a:prstGeom>
            <a:solidFill>
              <a:srgbClr val="FFF6D9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0" tIns="45720" rIns="0" bIns="45720" anchor="t" anchorCtr="0" upright="1">
              <a:noAutofit/>
            </a:bodyPr>
            <a:lstStyle/>
            <a:p>
              <a:pPr marL="402590" marR="0" indent="-402590" algn="ctr">
                <a:spcBef>
                  <a:spcPts val="0"/>
                </a:spcBef>
                <a:spcAft>
                  <a:spcPts val="0"/>
                </a:spcAft>
                <a:tabLst>
                  <a:tab pos="400050" algn="l"/>
                </a:tabLst>
              </a:pPr>
              <a:r>
                <a:rPr lang="en-US" i="1" u="sng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Interest from: 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114300" algn="l"/>
                  <a:tab pos="857250" algn="dec"/>
                </a:tabLst>
              </a:pPr>
              <a:r>
                <a: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	  </a:t>
              </a:r>
            </a:p>
          </p:txBody>
        </p:sp>
        <p:sp>
          <p:nvSpPr>
            <p:cNvPr id="45" name="Text Box 2"/>
            <p:cNvSpPr txBox="1">
              <a:spLocks noChangeArrowheads="1"/>
            </p:cNvSpPr>
            <p:nvPr/>
          </p:nvSpPr>
          <p:spPr bwMode="auto">
            <a:xfrm>
              <a:off x="6435765" y="3368928"/>
              <a:ext cx="443865" cy="1815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=</a:t>
              </a:r>
              <a:endPara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spcAft>
                  <a:spcPts val="0"/>
                </a:spcAft>
              </a:pPr>
              <a:endParaRPr lang="en-US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spcAft>
                  <a:spcPts val="0"/>
                </a:spcAft>
              </a:pPr>
              <a:r>
                <a:rPr lang="en-US" sz="28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&lt;</a:t>
              </a:r>
              <a:endPara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AutoShape 7"/>
            <p:cNvSpPr>
              <a:spLocks/>
            </p:cNvSpPr>
            <p:nvPr/>
          </p:nvSpPr>
          <p:spPr bwMode="auto">
            <a:xfrm rot="5400000">
              <a:off x="5446777" y="2308101"/>
              <a:ext cx="250508" cy="1846314"/>
            </a:xfrm>
            <a:prstGeom prst="leftBrace">
              <a:avLst>
                <a:gd name="adj1" fmla="val 64444"/>
                <a:gd name="adj2" fmla="val 50000"/>
              </a:avLst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7" name="Text Box 2"/>
            <p:cNvSpPr txBox="1">
              <a:spLocks noChangeArrowheads="1"/>
            </p:cNvSpPr>
            <p:nvPr/>
          </p:nvSpPr>
          <p:spPr bwMode="auto">
            <a:xfrm>
              <a:off x="4672207" y="3805139"/>
              <a:ext cx="1831074" cy="1412558"/>
            </a:xfrm>
            <a:prstGeom prst="rect">
              <a:avLst/>
            </a:prstGeom>
            <a:solidFill>
              <a:srgbClr val="FFF6D9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0" tIns="45720" rIns="0" bIns="45720" anchor="t" anchorCtr="0" upright="1">
              <a:noAutofit/>
            </a:bodyPr>
            <a:lstStyle/>
            <a:p>
              <a:pPr marL="402590" marR="0" indent="-402590" algn="ctr">
                <a:spcBef>
                  <a:spcPts val="0"/>
                </a:spcBef>
                <a:spcAft>
                  <a:spcPts val="0"/>
                </a:spcAft>
                <a:tabLst>
                  <a:tab pos="400050" algn="l"/>
                </a:tabLst>
              </a:pPr>
              <a:r>
                <a:rPr lang="en-US" i="1" u="sng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Interest from: 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114300" algn="l"/>
                  <a:tab pos="857250" algn="dec"/>
                </a:tabLst>
              </a:pPr>
              <a:r>
                <a: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	  </a:t>
              </a:r>
            </a:p>
          </p:txBody>
        </p:sp>
        <p:sp>
          <p:nvSpPr>
            <p:cNvPr id="48" name="Text Box 2"/>
            <p:cNvSpPr txBox="1">
              <a:spLocks noChangeArrowheads="1"/>
            </p:cNvSpPr>
            <p:nvPr/>
          </p:nvSpPr>
          <p:spPr bwMode="auto">
            <a:xfrm>
              <a:off x="4664115" y="3419376"/>
              <a:ext cx="1831074" cy="395288"/>
            </a:xfrm>
            <a:prstGeom prst="rect">
              <a:avLst/>
            </a:prstGeom>
            <a:solidFill>
              <a:srgbClr val="FFB793"/>
            </a:solidFill>
            <a:ln w="25400">
              <a:solidFill>
                <a:srgbClr val="0033CC"/>
              </a:solidFill>
              <a:miter lim="800000"/>
              <a:headEnd/>
              <a:tailEnd/>
            </a:ln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marL="402590" marR="0" indent="-402590" algn="ctr">
                <a:lnSpc>
                  <a:spcPct val="107000"/>
                </a:lnSpc>
                <a:spcBef>
                  <a:spcPts val="300"/>
                </a:spcBef>
                <a:spcAft>
                  <a:spcPts val="0"/>
                </a:spcAft>
                <a:tabLst>
                  <a:tab pos="400050" algn="l"/>
                </a:tabLst>
              </a:pPr>
              <a:r>
                <a: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PV at Year 0 = 700</a:t>
              </a:r>
            </a:p>
          </p:txBody>
        </p:sp>
        <p:sp>
          <p:nvSpPr>
            <p:cNvPr id="50" name="AutoShape 7"/>
            <p:cNvSpPr>
              <a:spLocks/>
            </p:cNvSpPr>
            <p:nvPr/>
          </p:nvSpPr>
          <p:spPr bwMode="auto">
            <a:xfrm rot="5400000">
              <a:off x="7597901" y="2314845"/>
              <a:ext cx="250508" cy="1846314"/>
            </a:xfrm>
            <a:prstGeom prst="leftBrace">
              <a:avLst>
                <a:gd name="adj1" fmla="val 64444"/>
                <a:gd name="adj2" fmla="val 50000"/>
              </a:avLst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1" name="Text Box 2"/>
            <p:cNvSpPr txBox="1">
              <a:spLocks noChangeArrowheads="1"/>
            </p:cNvSpPr>
            <p:nvPr/>
          </p:nvSpPr>
          <p:spPr bwMode="auto">
            <a:xfrm>
              <a:off x="6830568" y="3811883"/>
              <a:ext cx="1831074" cy="1412558"/>
            </a:xfrm>
            <a:prstGeom prst="rect">
              <a:avLst/>
            </a:prstGeom>
            <a:solidFill>
              <a:srgbClr val="FFF6D9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0" tIns="45720" rIns="0" bIns="45720" anchor="t" anchorCtr="0" upright="1">
              <a:noAutofit/>
            </a:bodyPr>
            <a:lstStyle/>
            <a:p>
              <a:pPr marL="402590" marR="0" indent="-402590" algn="ctr">
                <a:spcBef>
                  <a:spcPts val="0"/>
                </a:spcBef>
                <a:spcAft>
                  <a:spcPts val="0"/>
                </a:spcAft>
                <a:tabLst>
                  <a:tab pos="400050" algn="l"/>
                </a:tabLst>
              </a:pPr>
              <a:r>
                <a:rPr lang="en-US" i="1" u="sng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Interest from: 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114300" algn="l"/>
                  <a:tab pos="857250" algn="dec"/>
                </a:tabLst>
              </a:pPr>
              <a:r>
                <a: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	 </a:t>
              </a:r>
            </a:p>
            <a:p>
              <a:pPr marL="0" marR="0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169863" algn="l"/>
                  <a:tab pos="1376363" algn="dec"/>
                </a:tabLst>
              </a:pPr>
              <a:r>
                <a: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r>
                <a:rPr lang="en-US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52" name="Text Box 2"/>
            <p:cNvSpPr txBox="1">
              <a:spLocks noChangeArrowheads="1"/>
            </p:cNvSpPr>
            <p:nvPr/>
          </p:nvSpPr>
          <p:spPr bwMode="auto">
            <a:xfrm>
              <a:off x="6823331" y="3426120"/>
              <a:ext cx="1831074" cy="395288"/>
            </a:xfrm>
            <a:prstGeom prst="rect">
              <a:avLst/>
            </a:prstGeom>
            <a:solidFill>
              <a:srgbClr val="FFB793"/>
            </a:solidFill>
            <a:ln w="25400">
              <a:solidFill>
                <a:srgbClr val="0033CC"/>
              </a:solidFill>
              <a:miter lim="800000"/>
              <a:headEnd/>
              <a:tailEnd/>
            </a:ln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marL="402590" marR="0" indent="-402590" algn="ctr">
                <a:lnSpc>
                  <a:spcPct val="107000"/>
                </a:lnSpc>
                <a:spcBef>
                  <a:spcPts val="300"/>
                </a:spcBef>
                <a:spcAft>
                  <a:spcPts val="0"/>
                </a:spcAft>
                <a:tabLst>
                  <a:tab pos="400050" algn="l"/>
                </a:tabLst>
              </a:pPr>
              <a:r>
                <a: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PV at Year 0 = 700</a:t>
              </a:r>
            </a:p>
          </p:txBody>
        </p:sp>
        <p:sp>
          <p:nvSpPr>
            <p:cNvPr id="58" name="TextBox 57"/>
            <p:cNvSpPr txBox="1">
              <a:spLocks noChangeAspect="1"/>
            </p:cNvSpPr>
            <p:nvPr/>
          </p:nvSpPr>
          <p:spPr>
            <a:xfrm>
              <a:off x="6847804" y="4124394"/>
              <a:ext cx="1801368" cy="270604"/>
            </a:xfrm>
            <a:prstGeom prst="rect">
              <a:avLst/>
            </a:prstGeom>
            <a:solidFill>
              <a:srgbClr val="FFC5C5"/>
            </a:solidFill>
          </p:spPr>
          <p:txBody>
            <a:bodyPr wrap="square" rtlCol="0" anchor="ctr" anchorCtr="0">
              <a:spAutoFit/>
            </a:bodyPr>
            <a:lstStyle/>
            <a:p>
              <a:pPr>
                <a:tabLst>
                  <a:tab pos="112713" algn="l"/>
                  <a:tab pos="744538" algn="l"/>
                  <a:tab pos="1311275" algn="dec"/>
                </a:tabLst>
              </a:pPr>
              <a:r>
                <a:rPr lang="en-US" dirty="0" smtClean="0"/>
                <a:t>	Year 1	= 	70.00</a:t>
              </a:r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841319" y="4890269"/>
              <a:ext cx="18105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12713" algn="l"/>
                  <a:tab pos="744538" algn="l"/>
                  <a:tab pos="1311275" algn="dec"/>
                </a:tabLst>
              </a:pPr>
              <a:r>
                <a:rPr lang="en-US" dirty="0" smtClean="0"/>
                <a:t>	Total 	= 	231.70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847262" y="4390082"/>
              <a:ext cx="1801368" cy="274320"/>
            </a:xfrm>
            <a:prstGeom prst="rect">
              <a:avLst/>
            </a:prstGeom>
            <a:solidFill>
              <a:srgbClr val="FF9F9F"/>
            </a:solidFill>
          </p:spPr>
          <p:txBody>
            <a:bodyPr wrap="square" rtlCol="0" anchor="ctr" anchorCtr="0">
              <a:spAutoFit/>
            </a:bodyPr>
            <a:lstStyle/>
            <a:p>
              <a:pPr>
                <a:tabLst>
                  <a:tab pos="112713" algn="l"/>
                  <a:tab pos="744538" algn="l"/>
                  <a:tab pos="1311275" algn="dec"/>
                </a:tabLst>
              </a:pPr>
              <a:r>
                <a:rPr lang="en-US" dirty="0" smtClean="0"/>
                <a:t>	Year 2 	= 	77.00</a:t>
              </a:r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847262" y="4657118"/>
              <a:ext cx="1801368" cy="274320"/>
            </a:xfrm>
            <a:prstGeom prst="rect">
              <a:avLst/>
            </a:prstGeom>
            <a:solidFill>
              <a:srgbClr val="FF8989"/>
            </a:solidFill>
          </p:spPr>
          <p:txBody>
            <a:bodyPr wrap="square" rtlCol="0" anchor="ctr" anchorCtr="0">
              <a:spAutoFit/>
            </a:bodyPr>
            <a:lstStyle/>
            <a:p>
              <a:pPr>
                <a:tabLst>
                  <a:tab pos="112713" algn="l"/>
                  <a:tab pos="744538" algn="l"/>
                  <a:tab pos="1311275" algn="dec"/>
                </a:tabLst>
              </a:pPr>
              <a:r>
                <a:rPr lang="en-US" dirty="0" smtClean="0"/>
                <a:t>	Year 3 	= 	84.70</a:t>
              </a:r>
              <a:endParaRPr lang="en-US" dirty="0"/>
            </a:p>
          </p:txBody>
        </p:sp>
        <p:sp>
          <p:nvSpPr>
            <p:cNvPr id="62" name="TextBox 61"/>
            <p:cNvSpPr txBox="1">
              <a:spLocks noChangeAspect="1"/>
            </p:cNvSpPr>
            <p:nvPr/>
          </p:nvSpPr>
          <p:spPr>
            <a:xfrm>
              <a:off x="4685892" y="4114954"/>
              <a:ext cx="1801368" cy="270604"/>
            </a:xfrm>
            <a:prstGeom prst="rect">
              <a:avLst/>
            </a:prstGeom>
            <a:solidFill>
              <a:srgbClr val="FFC5C5"/>
            </a:solidFill>
          </p:spPr>
          <p:txBody>
            <a:bodyPr wrap="square" rtlCol="0" anchor="ctr" anchorCtr="0">
              <a:spAutoFit/>
            </a:bodyPr>
            <a:lstStyle/>
            <a:p>
              <a:pPr>
                <a:tabLst>
                  <a:tab pos="112713" algn="l"/>
                  <a:tab pos="744538" algn="l"/>
                  <a:tab pos="1311275" algn="dec"/>
                </a:tabLst>
              </a:pPr>
              <a:r>
                <a:rPr lang="en-US" dirty="0" smtClean="0"/>
                <a:t>	Year 1	= 	70.00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679407" y="4880829"/>
              <a:ext cx="18105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12713" algn="l"/>
                  <a:tab pos="744538" algn="l"/>
                  <a:tab pos="1311275" algn="dec"/>
                </a:tabLst>
              </a:pPr>
              <a:r>
                <a:rPr lang="en-US" dirty="0" smtClean="0"/>
                <a:t>	Total 	= 	147.00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685350" y="4380642"/>
              <a:ext cx="1801368" cy="274320"/>
            </a:xfrm>
            <a:prstGeom prst="rect">
              <a:avLst/>
            </a:prstGeom>
            <a:solidFill>
              <a:srgbClr val="FF9F9F"/>
            </a:solidFill>
          </p:spPr>
          <p:txBody>
            <a:bodyPr wrap="square" rtlCol="0" anchor="ctr" anchorCtr="0">
              <a:spAutoFit/>
            </a:bodyPr>
            <a:lstStyle/>
            <a:p>
              <a:pPr>
                <a:tabLst>
                  <a:tab pos="112713" algn="l"/>
                  <a:tab pos="744538" algn="l"/>
                  <a:tab pos="1311275" algn="dec"/>
                </a:tabLst>
              </a:pPr>
              <a:r>
                <a:rPr lang="en-US" dirty="0" smtClean="0"/>
                <a:t>	Year 2 	= 	77.00</a:t>
              </a:r>
              <a:endParaRPr lang="en-US" dirty="0"/>
            </a:p>
          </p:txBody>
        </p:sp>
        <p:sp>
          <p:nvSpPr>
            <p:cNvPr id="66" name="TextBox 65"/>
            <p:cNvSpPr txBox="1">
              <a:spLocks noChangeAspect="1"/>
            </p:cNvSpPr>
            <p:nvPr/>
          </p:nvSpPr>
          <p:spPr>
            <a:xfrm>
              <a:off x="2533420" y="4106862"/>
              <a:ext cx="1801368" cy="270604"/>
            </a:xfrm>
            <a:prstGeom prst="rect">
              <a:avLst/>
            </a:prstGeom>
            <a:solidFill>
              <a:srgbClr val="FFC5C5"/>
            </a:solidFill>
          </p:spPr>
          <p:txBody>
            <a:bodyPr wrap="square" rtlCol="0" anchor="ctr" anchorCtr="0">
              <a:spAutoFit/>
            </a:bodyPr>
            <a:lstStyle/>
            <a:p>
              <a:pPr>
                <a:tabLst>
                  <a:tab pos="112713" algn="l"/>
                  <a:tab pos="744538" algn="l"/>
                  <a:tab pos="1311275" algn="dec"/>
                </a:tabLst>
              </a:pPr>
              <a:r>
                <a:rPr lang="en-US" dirty="0" smtClean="0"/>
                <a:t>	Year 1	= 	70.00</a:t>
              </a:r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526935" y="4872737"/>
              <a:ext cx="18105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12713" algn="l"/>
                  <a:tab pos="744538" algn="l"/>
                  <a:tab pos="1311275" algn="dec"/>
                </a:tabLst>
              </a:pPr>
              <a:r>
                <a:rPr lang="en-US" dirty="0" smtClean="0"/>
                <a:t>	Total 	= 	70.00</a:t>
              </a:r>
              <a:endParaRPr lang="en-US" dirty="0"/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3576669" y="4936141"/>
              <a:ext cx="640080" cy="0"/>
            </a:xfrm>
            <a:prstGeom prst="line">
              <a:avLst/>
            </a:prstGeom>
            <a:ln w="1587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5711609" y="4934793"/>
              <a:ext cx="640080" cy="0"/>
            </a:xfrm>
            <a:prstGeom prst="line">
              <a:avLst/>
            </a:prstGeom>
            <a:ln w="1587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7887009" y="4933445"/>
              <a:ext cx="640080" cy="0"/>
            </a:xfrm>
            <a:prstGeom prst="line">
              <a:avLst/>
            </a:prstGeom>
            <a:ln w="1587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348839" y="4887573"/>
              <a:ext cx="18105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12713" algn="l"/>
                  <a:tab pos="744538" algn="l"/>
                  <a:tab pos="1311275" algn="dec"/>
                </a:tabLst>
              </a:pPr>
              <a:r>
                <a:rPr lang="en-US" dirty="0" smtClean="0"/>
                <a:t>	Total 	= 	70.00</a:t>
              </a:r>
              <a:endParaRPr lang="en-US" dirty="0"/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1398573" y="4950977"/>
              <a:ext cx="640080" cy="0"/>
            </a:xfrm>
            <a:prstGeom prst="line">
              <a:avLst/>
            </a:prstGeom>
            <a:ln w="1587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Rectangle 5"/>
          <p:cNvSpPr>
            <a:spLocks noGrp="1" noChangeArrowheads="1"/>
          </p:cNvSpPr>
          <p:nvPr>
            <p:ph idx="1"/>
          </p:nvPr>
        </p:nvSpPr>
        <p:spPr>
          <a:xfrm>
            <a:off x="486860" y="5362226"/>
            <a:ext cx="8227367" cy="800712"/>
          </a:xfrm>
        </p:spPr>
        <p:txBody>
          <a:bodyPr>
            <a:noAutofit/>
          </a:bodyPr>
          <a:lstStyle/>
          <a:p>
            <a:pPr marL="341313" indent="-341313">
              <a:lnSpc>
                <a:spcPct val="105000"/>
              </a:lnSpc>
            </a:pPr>
            <a:r>
              <a:rPr lang="en-US" sz="2600" dirty="0"/>
              <a:t>T</a:t>
            </a:r>
            <a:r>
              <a:rPr lang="en-US" sz="2600" dirty="0" smtClean="0"/>
              <a:t>he </a:t>
            </a:r>
            <a:r>
              <a:rPr lang="en-US" sz="2600" dirty="0"/>
              <a:t>values given under the tick marks for each year differ only because they contain different amounts of </a:t>
            </a:r>
            <a:r>
              <a:rPr lang="en-US" sz="2600" dirty="0" smtClean="0"/>
              <a:t>interest. </a:t>
            </a:r>
            <a:endParaRPr lang="en-US" sz="2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69650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8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8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5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Solving for Interest Rates  (r)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776344"/>
          </a:xfrm>
        </p:spPr>
        <p:txBody>
          <a:bodyPr>
            <a:normAutofit lnSpcReduction="10000"/>
          </a:bodyPr>
          <a:lstStyle/>
          <a:p>
            <a:pPr marL="341313" indent="-341313"/>
            <a:r>
              <a:rPr lang="en-US" sz="3200" dirty="0" smtClean="0"/>
              <a:t>Suppose you pay $78.35 for an investment that promises to pay you $100 five years from today. What annual rate of return will you earn on your investment?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52</a:t>
            </a:fld>
            <a:endParaRPr lang="en-US"/>
          </a:p>
        </p:txBody>
      </p:sp>
      <p:grpSp>
        <p:nvGrpSpPr>
          <p:cNvPr id="102400" name="Group 102399"/>
          <p:cNvGrpSpPr/>
          <p:nvPr/>
        </p:nvGrpSpPr>
        <p:grpSpPr>
          <a:xfrm>
            <a:off x="324291" y="3984217"/>
            <a:ext cx="8614159" cy="1316504"/>
            <a:chOff x="409751" y="3770570"/>
            <a:chExt cx="8614159" cy="1316504"/>
          </a:xfrm>
        </p:grpSpPr>
        <p:sp>
          <p:nvSpPr>
            <p:cNvPr id="8" name="Rounded Rectangle 1"/>
            <p:cNvSpPr>
              <a:spLocks noChangeArrowheads="1"/>
            </p:cNvSpPr>
            <p:nvPr/>
          </p:nvSpPr>
          <p:spPr bwMode="auto">
            <a:xfrm>
              <a:off x="409751" y="3770570"/>
              <a:ext cx="8614159" cy="1316504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18294" y="3858346"/>
              <a:ext cx="8605616" cy="1192652"/>
              <a:chOff x="418294" y="3858346"/>
              <a:chExt cx="8605616" cy="1192652"/>
            </a:xfrm>
          </p:grpSpPr>
          <p:cxnSp>
            <p:nvCxnSpPr>
              <p:cNvPr id="9" name="AutoShape 60"/>
              <p:cNvCxnSpPr>
                <a:cxnSpLocks noChangeShapeType="1"/>
              </p:cNvCxnSpPr>
              <p:nvPr/>
            </p:nvCxnSpPr>
            <p:spPr bwMode="auto">
              <a:xfrm>
                <a:off x="5577244" y="4284111"/>
                <a:ext cx="0" cy="22860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" name="AutoShape 61"/>
              <p:cNvCxnSpPr>
                <a:cxnSpLocks noChangeShapeType="1"/>
              </p:cNvCxnSpPr>
              <p:nvPr/>
            </p:nvCxnSpPr>
            <p:spPr bwMode="auto">
              <a:xfrm>
                <a:off x="1611800" y="4284111"/>
                <a:ext cx="0" cy="22860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" name="AutoShape 62"/>
              <p:cNvCxnSpPr>
                <a:cxnSpLocks noChangeShapeType="1"/>
              </p:cNvCxnSpPr>
              <p:nvPr/>
            </p:nvCxnSpPr>
            <p:spPr bwMode="auto">
              <a:xfrm>
                <a:off x="3594375" y="4282678"/>
                <a:ext cx="0" cy="22860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" name="AutoShape 63"/>
              <p:cNvCxnSpPr>
                <a:cxnSpLocks noChangeShapeType="1"/>
              </p:cNvCxnSpPr>
              <p:nvPr/>
            </p:nvCxnSpPr>
            <p:spPr bwMode="auto">
              <a:xfrm>
                <a:off x="7580225" y="4289337"/>
                <a:ext cx="0" cy="22860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3" name="Straight Connector 21"/>
              <p:cNvSpPr>
                <a:spLocks noChangeShapeType="1"/>
              </p:cNvSpPr>
              <p:nvPr/>
            </p:nvSpPr>
            <p:spPr bwMode="auto">
              <a:xfrm flipV="1">
                <a:off x="1603251" y="4398025"/>
                <a:ext cx="2560320" cy="1"/>
              </a:xfrm>
              <a:prstGeom prst="line">
                <a:avLst/>
              </a:prstGeom>
              <a:noFill/>
              <a:ln w="19050" algn="ctr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Text Box 56"/>
              <p:cNvSpPr txBox="1">
                <a:spLocks noChangeArrowheads="1"/>
              </p:cNvSpPr>
              <p:nvPr/>
            </p:nvSpPr>
            <p:spPr bwMode="auto">
              <a:xfrm>
                <a:off x="418294" y="4518023"/>
                <a:ext cx="8605616" cy="532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>
                    <a:tab pos="3205163" algn="dec"/>
                    <a:tab pos="5203825" algn="dec"/>
                    <a:tab pos="7032625" algn="dec"/>
                  </a:tabLst>
                </a:pP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PV</a:t>
                </a:r>
                <a:r>
                  <a:rPr lang="en-US" altLang="en-US" sz="2000" dirty="0" smtClean="0">
                    <a:latin typeface="Arial" panose="020B0604020202020204" pitchFamily="34" charset="0"/>
                  </a:rPr>
                  <a:t> </a:t>
                </a: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=</a:t>
                </a:r>
                <a:r>
                  <a:rPr lang="en-US" altLang="en-US" sz="2000" dirty="0" smtClean="0">
                    <a:latin typeface="Arial" panose="020B0604020202020204" pitchFamily="34" charset="0"/>
                  </a:rPr>
                  <a:t> -78.35</a:t>
                </a: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			</a:t>
                </a:r>
                <a:r>
                  <a:rPr lang="en-US" altLang="en-US" sz="2000" dirty="0" smtClean="0">
                    <a:latin typeface="Arial" panose="020B0604020202020204" pitchFamily="34" charset="0"/>
                  </a:rPr>
                  <a:t>100</a:t>
                </a: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.00 = FV</a:t>
                </a:r>
                <a:r>
                  <a:rPr kumimoji="0" lang="en-US" altLang="en-US" sz="20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15" name="Text Box 64"/>
              <p:cNvSpPr txBox="1">
                <a:spLocks noChangeArrowheads="1"/>
              </p:cNvSpPr>
              <p:nvPr/>
            </p:nvSpPr>
            <p:spPr bwMode="auto">
              <a:xfrm>
                <a:off x="1456804" y="3900413"/>
                <a:ext cx="6550153" cy="295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>
                    <a:tab pos="2058988" algn="ctr"/>
                    <a:tab pos="3998913" algn="ctr"/>
                    <a:tab pos="5999163" algn="ctr"/>
                  </a:tabLst>
                </a:pP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0	1	4	5	</a:t>
                </a:r>
              </a:p>
            </p:txBody>
          </p:sp>
          <p:sp>
            <p:nvSpPr>
              <p:cNvPr id="16" name="Text Box 58"/>
              <p:cNvSpPr txBox="1">
                <a:spLocks noChangeArrowheads="1"/>
              </p:cNvSpPr>
              <p:nvPr/>
            </p:nvSpPr>
            <p:spPr bwMode="auto">
              <a:xfrm>
                <a:off x="1675431" y="4076522"/>
                <a:ext cx="1864227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r =  </a:t>
                </a:r>
                <a:r>
                  <a:rPr lang="en-US" altLang="en-US" sz="2000" dirty="0">
                    <a:latin typeface="Calibri" panose="020F0502020204030204" pitchFamily="34" charset="0"/>
                  </a:rPr>
                  <a:t>?</a:t>
                </a:r>
                <a:endPara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" name="Straight Connector 21"/>
              <p:cNvSpPr>
                <a:spLocks noChangeShapeType="1"/>
              </p:cNvSpPr>
              <p:nvPr/>
            </p:nvSpPr>
            <p:spPr bwMode="auto">
              <a:xfrm flipV="1">
                <a:off x="5011609" y="4403637"/>
                <a:ext cx="2560320" cy="1"/>
              </a:xfrm>
              <a:prstGeom prst="line">
                <a:avLst/>
              </a:prstGeom>
              <a:noFill/>
              <a:ln w="19050" algn="ctr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4324169" y="3858346"/>
                <a:ext cx="574196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…</a:t>
                </a:r>
                <a:endParaRPr lang="en-US" sz="4400" dirty="0"/>
              </a:p>
            </p:txBody>
          </p:sp>
        </p:grp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for r—Financial Calculator Solution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53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96557" y="2487553"/>
            <a:ext cx="8664143" cy="2375002"/>
            <a:chOff x="111097" y="2564467"/>
            <a:chExt cx="8664143" cy="2375002"/>
          </a:xfrm>
        </p:grpSpPr>
        <p:sp>
          <p:nvSpPr>
            <p:cNvPr id="7" name="Rounded Rectangle 1"/>
            <p:cNvSpPr>
              <a:spLocks noChangeArrowheads="1"/>
            </p:cNvSpPr>
            <p:nvPr/>
          </p:nvSpPr>
          <p:spPr bwMode="auto">
            <a:xfrm>
              <a:off x="194524" y="2773009"/>
              <a:ext cx="8556371" cy="2166460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11097" y="2564467"/>
              <a:ext cx="8664143" cy="2272459"/>
              <a:chOff x="179463" y="2983210"/>
              <a:chExt cx="8664143" cy="2272459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1824268" y="3874170"/>
                <a:ext cx="7019338" cy="681751"/>
                <a:chOff x="1089324" y="3908354"/>
                <a:chExt cx="7019338" cy="681751"/>
              </a:xfrm>
            </p:grpSpPr>
            <p:grpSp>
              <p:nvGrpSpPr>
                <p:cNvPr id="12" name="Group 11"/>
                <p:cNvGrpSpPr>
                  <a:grpSpLocks noChangeAspect="1"/>
                </p:cNvGrpSpPr>
                <p:nvPr/>
              </p:nvGrpSpPr>
              <p:grpSpPr bwMode="auto">
                <a:xfrm>
                  <a:off x="1089324" y="3913259"/>
                  <a:ext cx="1132006" cy="667727"/>
                  <a:chOff x="4779" y="2108"/>
                  <a:chExt cx="651" cy="386"/>
                </a:xfrm>
              </p:grpSpPr>
              <p:sp>
                <p:nvSpPr>
                  <p:cNvPr id="25" name="AutoShape 5"/>
                  <p:cNvSpPr>
                    <a:spLocks noChangeArrowheads="1"/>
                  </p:cNvSpPr>
                  <p:nvPr/>
                </p:nvSpPr>
                <p:spPr bwMode="auto">
                  <a:xfrm>
                    <a:off x="4779" y="2130"/>
                    <a:ext cx="651" cy="345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666666"/>
                      </a:gs>
                      <a:gs pos="50000">
                        <a:srgbClr val="000000"/>
                      </a:gs>
                      <a:gs pos="100000">
                        <a:srgbClr val="666666"/>
                      </a:gs>
                    </a:gsLst>
                    <a:lin ang="540000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3200"/>
                  </a:p>
                </p:txBody>
              </p:sp>
              <p:sp>
                <p:nvSpPr>
                  <p:cNvPr id="26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54" y="2108"/>
                    <a:ext cx="492" cy="3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3200" b="1" dirty="0">
                        <a:solidFill>
                          <a:srgbClr val="FFFFFF"/>
                        </a:solidFill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N</a:t>
                    </a:r>
                    <a:endParaRPr lang="en-US" sz="32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3" name="Group 12"/>
                <p:cNvGrpSpPr>
                  <a:grpSpLocks noChangeAspect="1"/>
                </p:cNvGrpSpPr>
                <p:nvPr/>
              </p:nvGrpSpPr>
              <p:grpSpPr bwMode="auto">
                <a:xfrm>
                  <a:off x="3734180" y="3909671"/>
                  <a:ext cx="1538902" cy="667727"/>
                  <a:chOff x="6045" y="1478"/>
                  <a:chExt cx="885" cy="386"/>
                </a:xfrm>
              </p:grpSpPr>
              <p:sp>
                <p:nvSpPr>
                  <p:cNvPr id="23" name="AutoShape 8"/>
                  <p:cNvSpPr>
                    <a:spLocks noChangeArrowheads="1"/>
                  </p:cNvSpPr>
                  <p:nvPr/>
                </p:nvSpPr>
                <p:spPr bwMode="auto">
                  <a:xfrm>
                    <a:off x="6159" y="1500"/>
                    <a:ext cx="651" cy="345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666666"/>
                      </a:gs>
                      <a:gs pos="50000">
                        <a:srgbClr val="000000"/>
                      </a:gs>
                      <a:gs pos="100000">
                        <a:srgbClr val="666666"/>
                      </a:gs>
                    </a:gsLst>
                    <a:lin ang="540000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3200"/>
                  </a:p>
                </p:txBody>
              </p:sp>
              <p:sp>
                <p:nvSpPr>
                  <p:cNvPr id="24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45" y="1478"/>
                    <a:ext cx="885" cy="3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3200" b="1" dirty="0" smtClean="0">
                        <a:solidFill>
                          <a:srgbClr val="FFFFFF"/>
                        </a:solidFill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PV</a:t>
                    </a:r>
                    <a:endParaRPr lang="en-US" sz="32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4" name="Group 13"/>
                <p:cNvGrpSpPr>
                  <a:grpSpLocks noChangeAspect="1"/>
                </p:cNvGrpSpPr>
                <p:nvPr/>
              </p:nvGrpSpPr>
              <p:grpSpPr bwMode="auto">
                <a:xfrm>
                  <a:off x="2314919" y="3908354"/>
                  <a:ext cx="1538902" cy="667727"/>
                  <a:chOff x="6045" y="1478"/>
                  <a:chExt cx="885" cy="386"/>
                </a:xfrm>
              </p:grpSpPr>
              <p:sp>
                <p:nvSpPr>
                  <p:cNvPr id="21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6159" y="1500"/>
                    <a:ext cx="651" cy="345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666666"/>
                      </a:gs>
                      <a:gs pos="50000">
                        <a:srgbClr val="000000"/>
                      </a:gs>
                      <a:gs pos="100000">
                        <a:srgbClr val="666666"/>
                      </a:gs>
                    </a:gsLst>
                    <a:lin ang="540000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3200"/>
                  </a:p>
                </p:txBody>
              </p:sp>
              <p:sp>
                <p:nvSpPr>
                  <p:cNvPr id="22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45" y="1478"/>
                    <a:ext cx="885" cy="3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3200" b="1" dirty="0" smtClean="0">
                        <a:solidFill>
                          <a:srgbClr val="FFFFFF"/>
                        </a:solidFill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I/Y</a:t>
                    </a:r>
                    <a:endParaRPr lang="en-US" sz="32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5" name="Group 14"/>
                <p:cNvGrpSpPr>
                  <a:grpSpLocks noChangeAspect="1"/>
                </p:cNvGrpSpPr>
                <p:nvPr/>
              </p:nvGrpSpPr>
              <p:grpSpPr bwMode="auto">
                <a:xfrm>
                  <a:off x="5151326" y="3922378"/>
                  <a:ext cx="1538902" cy="667727"/>
                  <a:chOff x="6045" y="1478"/>
                  <a:chExt cx="885" cy="386"/>
                </a:xfrm>
              </p:grpSpPr>
              <p:sp>
                <p:nvSpPr>
                  <p:cNvPr id="19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6159" y="1500"/>
                    <a:ext cx="651" cy="345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666666"/>
                      </a:gs>
                      <a:gs pos="50000">
                        <a:srgbClr val="000000"/>
                      </a:gs>
                      <a:gs pos="100000">
                        <a:srgbClr val="666666"/>
                      </a:gs>
                    </a:gsLst>
                    <a:lin ang="540000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3200"/>
                  </a:p>
                </p:txBody>
              </p:sp>
              <p:sp>
                <p:nvSpPr>
                  <p:cNvPr id="20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45" y="1478"/>
                    <a:ext cx="885" cy="3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3200" b="1">
                        <a:solidFill>
                          <a:srgbClr val="FFFFFF"/>
                        </a:solidFill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PMT</a:t>
                    </a:r>
                    <a:endParaRPr lang="en-US" sz="32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6" name="Group 15"/>
                <p:cNvGrpSpPr>
                  <a:grpSpLocks noChangeAspect="1"/>
                </p:cNvGrpSpPr>
                <p:nvPr/>
              </p:nvGrpSpPr>
              <p:grpSpPr bwMode="auto">
                <a:xfrm>
                  <a:off x="6569760" y="3922378"/>
                  <a:ext cx="1538902" cy="667727"/>
                  <a:chOff x="6045" y="1478"/>
                  <a:chExt cx="885" cy="386"/>
                </a:xfrm>
              </p:grpSpPr>
              <p:sp>
                <p:nvSpPr>
                  <p:cNvPr id="17" name="AutoShape 17"/>
                  <p:cNvSpPr>
                    <a:spLocks noChangeArrowheads="1"/>
                  </p:cNvSpPr>
                  <p:nvPr/>
                </p:nvSpPr>
                <p:spPr bwMode="auto">
                  <a:xfrm>
                    <a:off x="6159" y="1500"/>
                    <a:ext cx="651" cy="345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666666"/>
                      </a:gs>
                      <a:gs pos="50000">
                        <a:srgbClr val="000000"/>
                      </a:gs>
                      <a:gs pos="100000">
                        <a:srgbClr val="666666"/>
                      </a:gs>
                    </a:gsLst>
                    <a:lin ang="540000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3200"/>
                  </a:p>
                </p:txBody>
              </p:sp>
              <p:sp>
                <p:nvSpPr>
                  <p:cNvPr id="18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45" y="1478"/>
                    <a:ext cx="885" cy="3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3200" b="1">
                        <a:solidFill>
                          <a:srgbClr val="FFFFFF"/>
                        </a:solidFill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FV</a:t>
                    </a:r>
                    <a:endParaRPr lang="en-US" sz="32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sp>
            <p:nvSpPr>
              <p:cNvPr id="11" name="Text Box 3"/>
              <p:cNvSpPr txBox="1">
                <a:spLocks noChangeArrowheads="1"/>
              </p:cNvSpPr>
              <p:nvPr/>
            </p:nvSpPr>
            <p:spPr bwMode="auto">
              <a:xfrm>
                <a:off x="179463" y="2983210"/>
                <a:ext cx="8639798" cy="22724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just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tabLst>
                    <a:tab pos="1376363" algn="r"/>
                    <a:tab pos="2111375" algn="ctr"/>
                    <a:tab pos="3546475" algn="ctr"/>
                    <a:tab pos="4913313" algn="ctr"/>
                    <a:tab pos="6400800" algn="ctr"/>
                    <a:tab pos="7777163" algn="ctr"/>
                  </a:tabLst>
                </a:pP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Inputs:	</a:t>
                </a:r>
                <a:r>
                  <a:rPr lang="en-US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-78.35</a:t>
                </a: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100.00</a:t>
                </a:r>
              </a:p>
              <a:p>
                <a:pPr marL="0" marR="0" algn="just">
                  <a:spcBef>
                    <a:spcPts val="1500"/>
                  </a:spcBef>
                  <a:spcAft>
                    <a:spcPts val="0"/>
                  </a:spcAft>
                  <a:tabLst>
                    <a:tab pos="1376363" algn="r"/>
                    <a:tab pos="2111375" algn="ctr"/>
                    <a:tab pos="3546475" algn="ctr"/>
                    <a:tab pos="4913313" algn="ctr"/>
                    <a:tab pos="6400800" algn="ctr"/>
                    <a:tab pos="7777163" algn="ctr"/>
                  </a:tabLst>
                </a:pPr>
                <a:endParaRPr lang="en-US" sz="3200" dirty="0" smtClean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ts val="1400"/>
                  </a:lnSpc>
                  <a:spcBef>
                    <a:spcPts val="1200"/>
                  </a:spcBef>
                  <a:spcAft>
                    <a:spcPts val="0"/>
                  </a:spcAft>
                  <a:tabLst>
                    <a:tab pos="1376363" algn="r"/>
                    <a:tab pos="2111375" algn="ctr"/>
                    <a:tab pos="3546475" algn="ctr"/>
                    <a:tab pos="4913313" algn="ctr"/>
                    <a:tab pos="6400800" algn="ctr"/>
                    <a:tab pos="7777163" algn="ctr"/>
                  </a:tabLst>
                </a:pP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Output:		</a:t>
                </a:r>
                <a:r>
                  <a:rPr lang="en-US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3200" dirty="0" smtClean="0">
                    <a:solidFill>
                      <a:srgbClr val="2C7C34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5.00</a:t>
                </a:r>
                <a:endParaRPr lang="en-US" sz="3200" b="1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5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Solving for Time (n)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339725"/>
            <a:r>
              <a:rPr lang="en-US" sz="3200" dirty="0" smtClean="0"/>
              <a:t>A security that costs $68.30 will provide a return of 10 percent per year. If you want to keep the investment until it grows to a value of $100, how long will you have to keep it?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54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24291" y="4040861"/>
            <a:ext cx="8614159" cy="1316504"/>
            <a:chOff x="409751" y="3770570"/>
            <a:chExt cx="8614159" cy="1316504"/>
          </a:xfrm>
        </p:grpSpPr>
        <p:sp>
          <p:nvSpPr>
            <p:cNvPr id="8" name="Rounded Rectangle 1"/>
            <p:cNvSpPr>
              <a:spLocks noChangeArrowheads="1"/>
            </p:cNvSpPr>
            <p:nvPr/>
          </p:nvSpPr>
          <p:spPr bwMode="auto">
            <a:xfrm>
              <a:off x="409751" y="3770570"/>
              <a:ext cx="8614159" cy="1316504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18294" y="3858346"/>
              <a:ext cx="8605616" cy="1192652"/>
              <a:chOff x="418294" y="3858346"/>
              <a:chExt cx="8605616" cy="1192652"/>
            </a:xfrm>
          </p:grpSpPr>
          <p:cxnSp>
            <p:nvCxnSpPr>
              <p:cNvPr id="10" name="AutoShape 60"/>
              <p:cNvCxnSpPr>
                <a:cxnSpLocks noChangeShapeType="1"/>
              </p:cNvCxnSpPr>
              <p:nvPr/>
            </p:nvCxnSpPr>
            <p:spPr bwMode="auto">
              <a:xfrm>
                <a:off x="5577244" y="4284111"/>
                <a:ext cx="0" cy="22860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" name="AutoShape 61"/>
              <p:cNvCxnSpPr>
                <a:cxnSpLocks noChangeShapeType="1"/>
              </p:cNvCxnSpPr>
              <p:nvPr/>
            </p:nvCxnSpPr>
            <p:spPr bwMode="auto">
              <a:xfrm>
                <a:off x="1611800" y="4284111"/>
                <a:ext cx="0" cy="22860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" name="AutoShape 62"/>
              <p:cNvCxnSpPr>
                <a:cxnSpLocks noChangeShapeType="1"/>
              </p:cNvCxnSpPr>
              <p:nvPr/>
            </p:nvCxnSpPr>
            <p:spPr bwMode="auto">
              <a:xfrm>
                <a:off x="3594375" y="4282678"/>
                <a:ext cx="0" cy="22860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" name="AutoShape 63"/>
              <p:cNvCxnSpPr>
                <a:cxnSpLocks noChangeShapeType="1"/>
              </p:cNvCxnSpPr>
              <p:nvPr/>
            </p:nvCxnSpPr>
            <p:spPr bwMode="auto">
              <a:xfrm>
                <a:off x="7580225" y="4289337"/>
                <a:ext cx="0" cy="22860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" name="Straight Connector 21"/>
              <p:cNvSpPr>
                <a:spLocks noChangeShapeType="1"/>
              </p:cNvSpPr>
              <p:nvPr/>
            </p:nvSpPr>
            <p:spPr bwMode="auto">
              <a:xfrm flipV="1">
                <a:off x="1603251" y="4398025"/>
                <a:ext cx="2560320" cy="1"/>
              </a:xfrm>
              <a:prstGeom prst="line">
                <a:avLst/>
              </a:prstGeom>
              <a:noFill/>
              <a:ln w="19050" algn="ctr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Text Box 56"/>
              <p:cNvSpPr txBox="1">
                <a:spLocks noChangeArrowheads="1"/>
              </p:cNvSpPr>
              <p:nvPr/>
            </p:nvSpPr>
            <p:spPr bwMode="auto">
              <a:xfrm>
                <a:off x="418294" y="4518023"/>
                <a:ext cx="8605616" cy="532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>
                    <a:tab pos="3205163" algn="dec"/>
                    <a:tab pos="5203825" algn="dec"/>
                    <a:tab pos="7032625" algn="dec"/>
                  </a:tabLst>
                </a:pP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PV</a:t>
                </a:r>
                <a:r>
                  <a:rPr lang="en-US" altLang="en-US" sz="2000" dirty="0" smtClean="0">
                    <a:latin typeface="Arial" panose="020B0604020202020204" pitchFamily="34" charset="0"/>
                  </a:rPr>
                  <a:t> </a:t>
                </a: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=</a:t>
                </a:r>
                <a:r>
                  <a:rPr lang="en-US" altLang="en-US" sz="2000" dirty="0" smtClean="0">
                    <a:latin typeface="Arial" panose="020B0604020202020204" pitchFamily="34" charset="0"/>
                  </a:rPr>
                  <a:t> -68.30</a:t>
                </a: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			</a:t>
                </a:r>
                <a:r>
                  <a:rPr lang="en-US" altLang="en-US" sz="2000" dirty="0" smtClean="0">
                    <a:latin typeface="Arial" panose="020B0604020202020204" pitchFamily="34" charset="0"/>
                  </a:rPr>
                  <a:t>100</a:t>
                </a: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.00 = </a:t>
                </a:r>
                <a:r>
                  <a:rPr kumimoji="0" lang="en-US" alt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FV</a:t>
                </a:r>
                <a:r>
                  <a:rPr kumimoji="0" lang="en-US" altLang="en-US" sz="2000" b="0" i="0" u="none" strike="noStrike" cap="none" normalizeH="0" baseline="-2500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n</a:t>
                </a:r>
                <a:endParaRPr kumimoji="0" lang="en-US" alt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" name="Text Box 64"/>
              <p:cNvSpPr txBox="1">
                <a:spLocks noChangeArrowheads="1"/>
              </p:cNvSpPr>
              <p:nvPr/>
            </p:nvSpPr>
            <p:spPr bwMode="auto">
              <a:xfrm>
                <a:off x="1456804" y="3900413"/>
                <a:ext cx="6550153" cy="295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>
                    <a:tab pos="2058988" algn="ctr"/>
                    <a:tab pos="3998913" algn="ctr"/>
                    <a:tab pos="5999163" algn="ctr"/>
                  </a:tabLst>
                </a:pP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0	1	n-1	n = ?	</a:t>
                </a:r>
              </a:p>
            </p:txBody>
          </p:sp>
          <p:sp>
            <p:nvSpPr>
              <p:cNvPr id="17" name="Text Box 58"/>
              <p:cNvSpPr txBox="1">
                <a:spLocks noChangeArrowheads="1"/>
              </p:cNvSpPr>
              <p:nvPr/>
            </p:nvSpPr>
            <p:spPr bwMode="auto">
              <a:xfrm>
                <a:off x="1675431" y="4076522"/>
                <a:ext cx="1864227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r =  10%</a:t>
                </a:r>
                <a:endPara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" name="Straight Connector 21"/>
              <p:cNvSpPr>
                <a:spLocks noChangeShapeType="1"/>
              </p:cNvSpPr>
              <p:nvPr/>
            </p:nvSpPr>
            <p:spPr bwMode="auto">
              <a:xfrm flipV="1">
                <a:off x="5011609" y="4403637"/>
                <a:ext cx="2560320" cy="1"/>
              </a:xfrm>
              <a:prstGeom prst="line">
                <a:avLst/>
              </a:prstGeom>
              <a:noFill/>
              <a:ln w="19050" algn="ctr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324169" y="3858346"/>
                <a:ext cx="574196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…</a:t>
                </a:r>
                <a:endParaRPr lang="en-US" sz="4400" dirty="0"/>
              </a:p>
            </p:txBody>
          </p:sp>
        </p:grp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for n—Financial Calculator Solution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55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96557" y="2487553"/>
            <a:ext cx="8664143" cy="2375002"/>
            <a:chOff x="111097" y="2564467"/>
            <a:chExt cx="8664143" cy="2375002"/>
          </a:xfrm>
        </p:grpSpPr>
        <p:sp>
          <p:nvSpPr>
            <p:cNvPr id="7" name="Rounded Rectangle 1"/>
            <p:cNvSpPr>
              <a:spLocks noChangeArrowheads="1"/>
            </p:cNvSpPr>
            <p:nvPr/>
          </p:nvSpPr>
          <p:spPr bwMode="auto">
            <a:xfrm>
              <a:off x="194524" y="2773009"/>
              <a:ext cx="8556371" cy="2166460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11097" y="2564467"/>
              <a:ext cx="8664143" cy="2272459"/>
              <a:chOff x="179463" y="2983210"/>
              <a:chExt cx="8664143" cy="2272459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1824268" y="3874170"/>
                <a:ext cx="7019338" cy="681751"/>
                <a:chOff x="1089324" y="3908354"/>
                <a:chExt cx="7019338" cy="681751"/>
              </a:xfrm>
            </p:grpSpPr>
            <p:grpSp>
              <p:nvGrpSpPr>
                <p:cNvPr id="12" name="Group 11"/>
                <p:cNvGrpSpPr>
                  <a:grpSpLocks noChangeAspect="1"/>
                </p:cNvGrpSpPr>
                <p:nvPr/>
              </p:nvGrpSpPr>
              <p:grpSpPr bwMode="auto">
                <a:xfrm>
                  <a:off x="1089324" y="3913259"/>
                  <a:ext cx="1132006" cy="667727"/>
                  <a:chOff x="4779" y="2108"/>
                  <a:chExt cx="651" cy="386"/>
                </a:xfrm>
              </p:grpSpPr>
              <p:sp>
                <p:nvSpPr>
                  <p:cNvPr id="25" name="AutoShape 5"/>
                  <p:cNvSpPr>
                    <a:spLocks noChangeArrowheads="1"/>
                  </p:cNvSpPr>
                  <p:nvPr/>
                </p:nvSpPr>
                <p:spPr bwMode="auto">
                  <a:xfrm>
                    <a:off x="4779" y="2130"/>
                    <a:ext cx="651" cy="345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666666"/>
                      </a:gs>
                      <a:gs pos="50000">
                        <a:srgbClr val="000000"/>
                      </a:gs>
                      <a:gs pos="100000">
                        <a:srgbClr val="666666"/>
                      </a:gs>
                    </a:gsLst>
                    <a:lin ang="540000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3200"/>
                  </a:p>
                </p:txBody>
              </p:sp>
              <p:sp>
                <p:nvSpPr>
                  <p:cNvPr id="26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54" y="2108"/>
                    <a:ext cx="492" cy="3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3200" b="1" dirty="0">
                        <a:solidFill>
                          <a:srgbClr val="FFFFFF"/>
                        </a:solidFill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N</a:t>
                    </a:r>
                    <a:endParaRPr lang="en-US" sz="32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3" name="Group 12"/>
                <p:cNvGrpSpPr>
                  <a:grpSpLocks noChangeAspect="1"/>
                </p:cNvGrpSpPr>
                <p:nvPr/>
              </p:nvGrpSpPr>
              <p:grpSpPr bwMode="auto">
                <a:xfrm>
                  <a:off x="3734180" y="3909671"/>
                  <a:ext cx="1538902" cy="667727"/>
                  <a:chOff x="6045" y="1478"/>
                  <a:chExt cx="885" cy="386"/>
                </a:xfrm>
              </p:grpSpPr>
              <p:sp>
                <p:nvSpPr>
                  <p:cNvPr id="23" name="AutoShape 8"/>
                  <p:cNvSpPr>
                    <a:spLocks noChangeArrowheads="1"/>
                  </p:cNvSpPr>
                  <p:nvPr/>
                </p:nvSpPr>
                <p:spPr bwMode="auto">
                  <a:xfrm>
                    <a:off x="6159" y="1500"/>
                    <a:ext cx="651" cy="345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666666"/>
                      </a:gs>
                      <a:gs pos="50000">
                        <a:srgbClr val="000000"/>
                      </a:gs>
                      <a:gs pos="100000">
                        <a:srgbClr val="666666"/>
                      </a:gs>
                    </a:gsLst>
                    <a:lin ang="540000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3200"/>
                  </a:p>
                </p:txBody>
              </p:sp>
              <p:sp>
                <p:nvSpPr>
                  <p:cNvPr id="24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45" y="1478"/>
                    <a:ext cx="885" cy="3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3200" b="1" dirty="0" smtClean="0">
                        <a:solidFill>
                          <a:srgbClr val="FFFFFF"/>
                        </a:solidFill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PV</a:t>
                    </a:r>
                    <a:endParaRPr lang="en-US" sz="32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4" name="Group 13"/>
                <p:cNvGrpSpPr>
                  <a:grpSpLocks noChangeAspect="1"/>
                </p:cNvGrpSpPr>
                <p:nvPr/>
              </p:nvGrpSpPr>
              <p:grpSpPr bwMode="auto">
                <a:xfrm>
                  <a:off x="2314919" y="3908354"/>
                  <a:ext cx="1538902" cy="667727"/>
                  <a:chOff x="6045" y="1478"/>
                  <a:chExt cx="885" cy="386"/>
                </a:xfrm>
              </p:grpSpPr>
              <p:sp>
                <p:nvSpPr>
                  <p:cNvPr id="21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6159" y="1500"/>
                    <a:ext cx="651" cy="345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666666"/>
                      </a:gs>
                      <a:gs pos="50000">
                        <a:srgbClr val="000000"/>
                      </a:gs>
                      <a:gs pos="100000">
                        <a:srgbClr val="666666"/>
                      </a:gs>
                    </a:gsLst>
                    <a:lin ang="540000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3200"/>
                  </a:p>
                </p:txBody>
              </p:sp>
              <p:sp>
                <p:nvSpPr>
                  <p:cNvPr id="22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45" y="1478"/>
                    <a:ext cx="885" cy="3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3200" b="1" dirty="0" smtClean="0">
                        <a:solidFill>
                          <a:srgbClr val="FFFFFF"/>
                        </a:solidFill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I/Y</a:t>
                    </a:r>
                    <a:endParaRPr lang="en-US" sz="32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5" name="Group 14"/>
                <p:cNvGrpSpPr>
                  <a:grpSpLocks noChangeAspect="1"/>
                </p:cNvGrpSpPr>
                <p:nvPr/>
              </p:nvGrpSpPr>
              <p:grpSpPr bwMode="auto">
                <a:xfrm>
                  <a:off x="5151326" y="3922378"/>
                  <a:ext cx="1538902" cy="667727"/>
                  <a:chOff x="6045" y="1478"/>
                  <a:chExt cx="885" cy="386"/>
                </a:xfrm>
              </p:grpSpPr>
              <p:sp>
                <p:nvSpPr>
                  <p:cNvPr id="19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6159" y="1500"/>
                    <a:ext cx="651" cy="345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666666"/>
                      </a:gs>
                      <a:gs pos="50000">
                        <a:srgbClr val="000000"/>
                      </a:gs>
                      <a:gs pos="100000">
                        <a:srgbClr val="666666"/>
                      </a:gs>
                    </a:gsLst>
                    <a:lin ang="540000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3200"/>
                  </a:p>
                </p:txBody>
              </p:sp>
              <p:sp>
                <p:nvSpPr>
                  <p:cNvPr id="20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45" y="1478"/>
                    <a:ext cx="885" cy="3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3200" b="1">
                        <a:solidFill>
                          <a:srgbClr val="FFFFFF"/>
                        </a:solidFill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PMT</a:t>
                    </a:r>
                    <a:endParaRPr lang="en-US" sz="32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6" name="Group 15"/>
                <p:cNvGrpSpPr>
                  <a:grpSpLocks noChangeAspect="1"/>
                </p:cNvGrpSpPr>
                <p:nvPr/>
              </p:nvGrpSpPr>
              <p:grpSpPr bwMode="auto">
                <a:xfrm>
                  <a:off x="6569760" y="3922378"/>
                  <a:ext cx="1538902" cy="667727"/>
                  <a:chOff x="6045" y="1478"/>
                  <a:chExt cx="885" cy="386"/>
                </a:xfrm>
              </p:grpSpPr>
              <p:sp>
                <p:nvSpPr>
                  <p:cNvPr id="17" name="AutoShape 17"/>
                  <p:cNvSpPr>
                    <a:spLocks noChangeArrowheads="1"/>
                  </p:cNvSpPr>
                  <p:nvPr/>
                </p:nvSpPr>
                <p:spPr bwMode="auto">
                  <a:xfrm>
                    <a:off x="6159" y="1500"/>
                    <a:ext cx="651" cy="345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666666"/>
                      </a:gs>
                      <a:gs pos="50000">
                        <a:srgbClr val="000000"/>
                      </a:gs>
                      <a:gs pos="100000">
                        <a:srgbClr val="666666"/>
                      </a:gs>
                    </a:gsLst>
                    <a:lin ang="540000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3200"/>
                  </a:p>
                </p:txBody>
              </p:sp>
              <p:sp>
                <p:nvSpPr>
                  <p:cNvPr id="18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45" y="1478"/>
                    <a:ext cx="885" cy="3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3200" b="1">
                        <a:solidFill>
                          <a:srgbClr val="FFFFFF"/>
                        </a:solidFill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FV</a:t>
                    </a:r>
                    <a:endParaRPr lang="en-US" sz="32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sp>
            <p:nvSpPr>
              <p:cNvPr id="11" name="Text Box 3"/>
              <p:cNvSpPr txBox="1">
                <a:spLocks noChangeArrowheads="1"/>
              </p:cNvSpPr>
              <p:nvPr/>
            </p:nvSpPr>
            <p:spPr bwMode="auto">
              <a:xfrm>
                <a:off x="179463" y="2983210"/>
                <a:ext cx="8639798" cy="22724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just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tabLst>
                    <a:tab pos="1376363" algn="r"/>
                    <a:tab pos="2111375" algn="ctr"/>
                    <a:tab pos="3546475" algn="ctr"/>
                    <a:tab pos="4913313" algn="ctr"/>
                    <a:tab pos="6400800" algn="ctr"/>
                    <a:tab pos="7777163" algn="ctr"/>
                  </a:tabLst>
                </a:pP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Inputs:	</a:t>
                </a:r>
                <a:r>
                  <a:rPr lang="en-US" sz="32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-68.30</a:t>
                </a: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100.00</a:t>
                </a:r>
              </a:p>
              <a:p>
                <a:pPr marL="0" marR="0" algn="just">
                  <a:spcBef>
                    <a:spcPts val="1500"/>
                  </a:spcBef>
                  <a:spcAft>
                    <a:spcPts val="0"/>
                  </a:spcAft>
                  <a:tabLst>
                    <a:tab pos="1376363" algn="r"/>
                    <a:tab pos="2111375" algn="ctr"/>
                    <a:tab pos="3546475" algn="ctr"/>
                    <a:tab pos="4913313" algn="ctr"/>
                    <a:tab pos="6400800" algn="ctr"/>
                    <a:tab pos="7777163" algn="ctr"/>
                  </a:tabLst>
                </a:pPr>
                <a:endParaRPr lang="en-US" sz="3200" dirty="0" smtClean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ts val="1400"/>
                  </a:lnSpc>
                  <a:spcBef>
                    <a:spcPts val="1200"/>
                  </a:spcBef>
                  <a:spcAft>
                    <a:spcPts val="0"/>
                  </a:spcAft>
                  <a:tabLst>
                    <a:tab pos="1376363" algn="r"/>
                    <a:tab pos="2111375" algn="ctr"/>
                    <a:tab pos="3546475" algn="ctr"/>
                    <a:tab pos="4913313" algn="ctr"/>
                    <a:tab pos="6400800" algn="ctr"/>
                    <a:tab pos="7777163" algn="ctr"/>
                  </a:tabLst>
                </a:pP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Output:	</a:t>
                </a:r>
                <a:r>
                  <a:rPr lang="en-US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3200" dirty="0" smtClean="0">
                    <a:solidFill>
                      <a:srgbClr val="2C7C34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4.0</a:t>
                </a:r>
                <a:endParaRPr lang="en-US" sz="3200" b="1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Semiannual and Other Compounding Periods</a:t>
            </a:r>
            <a:endParaRPr lang="en-US" dirty="0"/>
          </a:p>
        </p:txBody>
      </p:sp>
      <p:sp>
        <p:nvSpPr>
          <p:cNvPr id="122884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39725" indent="-339725"/>
            <a:r>
              <a:rPr lang="en-US" sz="3200" dirty="0" smtClean="0"/>
              <a:t>Annual compounding is the process of determining the future value of a cash flow or series of cash flows when interest is earned (added) once per year.</a:t>
            </a:r>
          </a:p>
          <a:p>
            <a:pPr marL="339725" indent="-339725"/>
            <a:r>
              <a:rPr lang="en-US" sz="3200" dirty="0" smtClean="0"/>
              <a:t>Semiannual compounding is the process of determining the future value of a cash flow or series of cash flows when interest is added twice per year.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56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3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FV of a lump sum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39725" indent="-339725"/>
            <a:r>
              <a:rPr lang="en-US" sz="3200" dirty="0"/>
              <a:t>The FV of a lump sum be larger if </a:t>
            </a:r>
            <a:r>
              <a:rPr lang="en-US" sz="3200" dirty="0" smtClean="0"/>
              <a:t>interest is  compounded </a:t>
            </a:r>
            <a:r>
              <a:rPr lang="en-US" sz="3200" dirty="0"/>
              <a:t>more often, holding the stated r constant? Why?</a:t>
            </a:r>
            <a:endParaRPr lang="en-US" sz="3200" dirty="0" smtClean="0"/>
          </a:p>
          <a:p>
            <a:pPr marL="801688" lvl="1" indent="-344488"/>
            <a:r>
              <a:rPr lang="en-US" dirty="0" smtClean="0"/>
              <a:t>If compounding is more frequent than once per year—for example, semi-annually, quarterly, or daily—interest is earned on interest—that is, compounded—more often.</a:t>
            </a:r>
          </a:p>
          <a:p>
            <a:pPr marL="801688" lvl="1" indent="-344488"/>
            <a:r>
              <a:rPr lang="en-US" dirty="0" smtClean="0"/>
              <a:t>Compared to annual compounding, a greater amount of interest is earned when interest is compounded more than once per year.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57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Distinguishing Between Different Interest Rates</a:t>
            </a:r>
            <a:endParaRPr lang="en-US" dirty="0"/>
          </a:p>
        </p:txBody>
      </p:sp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533400" y="1890164"/>
            <a:ext cx="8305800" cy="35394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dirty="0" err="1">
                <a:latin typeface="Tahoma" charset="0"/>
              </a:rPr>
              <a:t>r</a:t>
            </a:r>
            <a:r>
              <a:rPr lang="en-US" sz="2800" baseline="-25000" dirty="0" err="1">
                <a:latin typeface="Tahoma" charset="0"/>
              </a:rPr>
              <a:t>SIMPLE</a:t>
            </a:r>
            <a:r>
              <a:rPr lang="en-US" sz="2800" dirty="0">
                <a:latin typeface="Tahoma" charset="0"/>
              </a:rPr>
              <a:t> =  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Simple (Quoted) Rate</a:t>
            </a:r>
            <a:r>
              <a:rPr lang="en-US" sz="2800" dirty="0">
                <a:solidFill>
                  <a:srgbClr val="C00000"/>
                </a:solidFill>
                <a:latin typeface="Tahoma" charset="0"/>
              </a:rPr>
              <a:t> </a:t>
            </a:r>
            <a:r>
              <a:rPr lang="en-US" sz="2800" dirty="0">
                <a:latin typeface="Tahoma" charset="0"/>
              </a:rPr>
              <a:t/>
            </a:r>
            <a:br>
              <a:rPr lang="en-US" sz="2800" dirty="0">
                <a:latin typeface="Tahoma" charset="0"/>
              </a:rPr>
            </a:br>
            <a:r>
              <a:rPr lang="en-US" sz="2800" dirty="0">
                <a:latin typeface="Tahoma" charset="0"/>
              </a:rPr>
              <a:t>used to compute the interest paid per period</a:t>
            </a:r>
            <a:br>
              <a:rPr lang="en-US" sz="2800" dirty="0">
                <a:latin typeface="Tahoma" charset="0"/>
              </a:rPr>
            </a:br>
            <a:endParaRPr lang="en-US" sz="2800" dirty="0" smtClean="0">
              <a:latin typeface="Tahoma" charset="0"/>
            </a:endParaRPr>
          </a:p>
          <a:p>
            <a:pPr>
              <a:defRPr/>
            </a:pPr>
            <a:r>
              <a:rPr lang="en-US" sz="2800" dirty="0" smtClean="0">
                <a:latin typeface="Tahoma" charset="0"/>
              </a:rPr>
              <a:t>APR </a:t>
            </a:r>
            <a:r>
              <a:rPr lang="en-US" sz="2800" dirty="0">
                <a:latin typeface="Tahoma" charset="0"/>
              </a:rPr>
              <a:t>= 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Annual Percentage Rate</a:t>
            </a:r>
            <a:r>
              <a:rPr lang="en-US" sz="2800" dirty="0">
                <a:solidFill>
                  <a:srgbClr val="C00000"/>
                </a:solidFill>
                <a:latin typeface="Tahoma" charset="0"/>
              </a:rPr>
              <a:t> </a:t>
            </a:r>
            <a:r>
              <a:rPr lang="en-US" sz="2800" dirty="0">
                <a:latin typeface="Tahoma" charset="0"/>
              </a:rPr>
              <a:t>= </a:t>
            </a:r>
            <a:r>
              <a:rPr lang="en-US" sz="2800" dirty="0" err="1" smtClean="0">
                <a:latin typeface="Tahoma" charset="0"/>
              </a:rPr>
              <a:t>r</a:t>
            </a:r>
            <a:r>
              <a:rPr lang="en-US" sz="2800" baseline="-25000" dirty="0" err="1" smtClean="0">
                <a:latin typeface="Tahoma" charset="0"/>
              </a:rPr>
              <a:t>SIMPLE</a:t>
            </a:r>
            <a:r>
              <a:rPr lang="en-US" sz="2800" b="1" dirty="0">
                <a:latin typeface="Tahoma" charset="0"/>
              </a:rPr>
              <a:t/>
            </a:r>
            <a:br>
              <a:rPr lang="en-US" sz="2800" b="1" dirty="0">
                <a:latin typeface="Tahoma" charset="0"/>
              </a:rPr>
            </a:br>
            <a:r>
              <a:rPr lang="en-US" sz="2800" dirty="0" smtClean="0">
                <a:latin typeface="Tahoma" charset="0"/>
              </a:rPr>
              <a:t>  </a:t>
            </a:r>
          </a:p>
          <a:p>
            <a:pPr>
              <a:defRPr/>
            </a:pPr>
            <a:r>
              <a:rPr lang="en-US" sz="2800" dirty="0" err="1" smtClean="0">
                <a:latin typeface="Tahoma" charset="0"/>
              </a:rPr>
              <a:t>r</a:t>
            </a:r>
            <a:r>
              <a:rPr lang="en-US" sz="2800" baseline="-25000" dirty="0" err="1" smtClean="0">
                <a:latin typeface="Tahoma" charset="0"/>
              </a:rPr>
              <a:t>EAR</a:t>
            </a:r>
            <a:r>
              <a:rPr lang="en-US" sz="2800" dirty="0">
                <a:latin typeface="Tahoma" charset="0"/>
              </a:rPr>
              <a:t>	= 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Effective Annual Rate</a:t>
            </a:r>
            <a:r>
              <a:rPr lang="en-US" sz="2800" dirty="0">
                <a:latin typeface="Tahoma" charset="0"/>
              </a:rPr>
              <a:t/>
            </a:r>
            <a:br>
              <a:rPr lang="en-US" sz="2800" dirty="0">
                <a:latin typeface="Tahoma" charset="0"/>
              </a:rPr>
            </a:br>
            <a:r>
              <a:rPr lang="en-US" sz="2800" dirty="0">
                <a:latin typeface="Tahoma" charset="0"/>
              </a:rPr>
              <a:t>the annual rate of interest actually being earned</a:t>
            </a:r>
          </a:p>
          <a:p>
            <a:pPr>
              <a:defRPr/>
            </a:pPr>
            <a:endParaRPr lang="en-US" sz="2800" b="1" dirty="0">
              <a:latin typeface="Tahoma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58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102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Comparison of Different Types of Interest Rates</a:t>
            </a:r>
          </a:p>
        </p:txBody>
      </p:sp>
      <p:sp>
        <p:nvSpPr>
          <p:cNvPr id="131076" name="Rectangle 1029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1313" indent="-341313"/>
            <a:r>
              <a:rPr lang="en-US" sz="3200" dirty="0" err="1"/>
              <a:t>r</a:t>
            </a:r>
            <a:r>
              <a:rPr lang="en-US" sz="3200" baseline="-25000" dirty="0" err="1"/>
              <a:t>SIMPLE</a:t>
            </a:r>
            <a:r>
              <a:rPr lang="en-US" sz="3200" dirty="0"/>
              <a:t>:  Written into contracts, quoted by banks and brokers. Not used in calculations or shown on time lines.</a:t>
            </a:r>
          </a:p>
          <a:p>
            <a:pPr marL="341313" indent="-341313"/>
            <a:r>
              <a:rPr lang="en-US" sz="3200" dirty="0" err="1"/>
              <a:t>r</a:t>
            </a:r>
            <a:r>
              <a:rPr lang="en-US" sz="3200" baseline="-25000" dirty="0" err="1"/>
              <a:t>PER</a:t>
            </a:r>
            <a:r>
              <a:rPr lang="en-US" sz="3200" dirty="0"/>
              <a:t>:  </a:t>
            </a:r>
            <a:r>
              <a:rPr lang="en-US" sz="3200" dirty="0" smtClean="0"/>
              <a:t>Interest rate per period (e.g., per year, per month, etc.); used </a:t>
            </a:r>
            <a:r>
              <a:rPr lang="en-US" sz="3200" dirty="0"/>
              <a:t>in </a:t>
            </a:r>
            <a:r>
              <a:rPr lang="en-US" sz="3200" dirty="0" smtClean="0"/>
              <a:t>calculations; </a:t>
            </a:r>
            <a:r>
              <a:rPr lang="en-US" sz="3200" dirty="0"/>
              <a:t>shown on time lines.</a:t>
            </a:r>
          </a:p>
          <a:p>
            <a:pPr marL="341313" indent="-341313"/>
            <a:r>
              <a:rPr lang="en-US" sz="3200" dirty="0" err="1"/>
              <a:t>r</a:t>
            </a:r>
            <a:r>
              <a:rPr lang="en-US" sz="3200" baseline="-25000" dirty="0" err="1"/>
              <a:t>EAR</a:t>
            </a:r>
            <a:r>
              <a:rPr lang="en-US" sz="3200" dirty="0"/>
              <a:t>:  Used to compare returns on investments with different payments per year.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59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Value of Money (TVM)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6</a:t>
            </a:fld>
            <a:endParaRPr lang="en-US"/>
          </a:p>
        </p:txBody>
      </p:sp>
      <p:grpSp>
        <p:nvGrpSpPr>
          <p:cNvPr id="20491" name="Group 20490"/>
          <p:cNvGrpSpPr/>
          <p:nvPr/>
        </p:nvGrpSpPr>
        <p:grpSpPr>
          <a:xfrm>
            <a:off x="265925" y="3113451"/>
            <a:ext cx="8783160" cy="3151549"/>
            <a:chOff x="265925" y="2757403"/>
            <a:chExt cx="8783160" cy="3151549"/>
          </a:xfrm>
        </p:grpSpPr>
        <p:sp>
          <p:nvSpPr>
            <p:cNvPr id="20490" name="Rounded Rectangle 1"/>
            <p:cNvSpPr>
              <a:spLocks noChangeArrowheads="1"/>
            </p:cNvSpPr>
            <p:nvPr/>
          </p:nvSpPr>
          <p:spPr bwMode="auto">
            <a:xfrm>
              <a:off x="265925" y="2757403"/>
              <a:ext cx="8655655" cy="3151549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63500" dist="63500" dir="24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074" name="AutoShape 60"/>
            <p:cNvCxnSpPr>
              <a:cxnSpLocks noChangeShapeType="1"/>
            </p:cNvCxnSpPr>
            <p:nvPr/>
          </p:nvCxnSpPr>
          <p:spPr bwMode="auto">
            <a:xfrm>
              <a:off x="6141721" y="3369715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5" name="AutoShape 61"/>
            <p:cNvCxnSpPr>
              <a:cxnSpLocks noChangeShapeType="1"/>
            </p:cNvCxnSpPr>
            <p:nvPr/>
          </p:nvCxnSpPr>
          <p:spPr bwMode="auto">
            <a:xfrm>
              <a:off x="2731759" y="3369715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6" name="AutoShape 62"/>
            <p:cNvCxnSpPr>
              <a:cxnSpLocks noChangeShapeType="1"/>
            </p:cNvCxnSpPr>
            <p:nvPr/>
          </p:nvCxnSpPr>
          <p:spPr bwMode="auto">
            <a:xfrm>
              <a:off x="4440863" y="3368282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7" name="AutoShape 63"/>
            <p:cNvCxnSpPr>
              <a:cxnSpLocks noChangeShapeType="1"/>
            </p:cNvCxnSpPr>
            <p:nvPr/>
          </p:nvCxnSpPr>
          <p:spPr bwMode="auto">
            <a:xfrm>
              <a:off x="7845599" y="3374941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Straight Connector 21"/>
            <p:cNvSpPr>
              <a:spLocks noChangeShapeType="1"/>
            </p:cNvSpPr>
            <p:nvPr/>
          </p:nvSpPr>
          <p:spPr bwMode="auto">
            <a:xfrm flipV="1">
              <a:off x="2731759" y="3483629"/>
              <a:ext cx="5113840" cy="1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Text Box 2"/>
            <p:cNvSpPr txBox="1">
              <a:spLocks noChangeArrowheads="1"/>
            </p:cNvSpPr>
            <p:nvPr/>
          </p:nvSpPr>
          <p:spPr bwMode="auto">
            <a:xfrm>
              <a:off x="265926" y="3474954"/>
              <a:ext cx="14776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Cash flows: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Text Box 56"/>
            <p:cNvSpPr txBox="1">
              <a:spLocks noChangeArrowheads="1"/>
            </p:cNvSpPr>
            <p:nvPr/>
          </p:nvSpPr>
          <p:spPr bwMode="auto">
            <a:xfrm>
              <a:off x="567403" y="3893750"/>
              <a:ext cx="8481682" cy="1965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1658938" algn="l"/>
                  <a:tab pos="6862763" algn="l"/>
                  <a:tab pos="7088188" algn="l"/>
                </a:tabLst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Option A: PV</a:t>
              </a:r>
              <a:r>
                <a:rPr kumimoji="0" lang="en-US" alt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</a:t>
              </a:r>
              <a:r>
                <a:rPr lang="en-US" altLang="en-US" sz="2000" dirty="0">
                  <a:latin typeface="Arial" panose="020B0604020202020204" pitchFamily="34" charset="0"/>
                </a:rPr>
                <a:t>	</a:t>
              </a: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=</a:t>
              </a:r>
              <a:r>
                <a:rPr lang="en-US" altLang="en-US" sz="2000" dirty="0" smtClean="0">
                  <a:latin typeface="Arial" panose="020B0604020202020204" pitchFamily="34" charset="0"/>
                </a:rPr>
                <a:t> </a:t>
              </a: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$700	? 	= FV</a:t>
              </a:r>
              <a:r>
                <a:rPr kumimoji="0" lang="en-US" alt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A3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1658938" algn="l"/>
                  <a:tab pos="6862763" algn="l"/>
                  <a:tab pos="7088188" algn="l"/>
                </a:tabLst>
              </a:pPr>
              <a:endParaRPr kumimoji="0" lang="en-US" alt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1658938" algn="l"/>
                  <a:tab pos="6862763" algn="l"/>
                  <a:tab pos="7088188" algn="l"/>
                </a:tabLst>
              </a:pPr>
              <a:endParaRPr kumimoji="0" lang="en-US" alt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1658938" algn="l"/>
                  <a:tab pos="6862763" algn="l"/>
                  <a:tab pos="7088188" algn="l"/>
                </a:tabLst>
              </a:pPr>
              <a:endParaRPr kumimoji="0" lang="en-US" alt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1658938" algn="l"/>
                  <a:tab pos="6457950" algn="l"/>
                  <a:tab pos="7088188" algn="l"/>
                </a:tabLst>
              </a:pPr>
              <a:r>
                <a:rPr lang="en-US" altLang="en-US" sz="2000" baseline="0" dirty="0" smtClean="0">
                  <a:latin typeface="Arial" panose="020B0604020202020204" pitchFamily="34" charset="0"/>
                </a:rPr>
                <a:t>Option B: PV</a:t>
              </a:r>
              <a:r>
                <a:rPr lang="en-US" altLang="en-US" sz="2000" baseline="-25000" dirty="0" smtClean="0">
                  <a:latin typeface="Arial" panose="020B0604020202020204" pitchFamily="34" charset="0"/>
                </a:rPr>
                <a:t>B</a:t>
              </a:r>
              <a:r>
                <a:rPr lang="en-US" altLang="en-US" sz="2000" dirty="0">
                  <a:latin typeface="Arial" panose="020B0604020202020204" pitchFamily="34" charset="0"/>
                </a:rPr>
                <a:t>	</a:t>
              </a:r>
              <a:r>
                <a:rPr lang="en-US" altLang="en-US" sz="2000" baseline="0" dirty="0" smtClean="0">
                  <a:latin typeface="Arial" panose="020B0604020202020204" pitchFamily="34" charset="0"/>
                </a:rPr>
                <a:t>=    ?	$935	= FV</a:t>
              </a:r>
              <a:r>
                <a:rPr lang="en-US" altLang="en-US" sz="2000" baseline="-25000" dirty="0" smtClean="0">
                  <a:latin typeface="Arial" panose="020B0604020202020204" pitchFamily="34" charset="0"/>
                </a:rPr>
                <a:t>B3</a:t>
              </a:r>
              <a:endParaRPr kumimoji="0" lang="en-US" alt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Text Box 64"/>
            <p:cNvSpPr txBox="1">
              <a:spLocks noChangeArrowheads="1"/>
            </p:cNvSpPr>
            <p:nvPr/>
          </p:nvSpPr>
          <p:spPr bwMode="auto">
            <a:xfrm>
              <a:off x="2591715" y="2997599"/>
              <a:ext cx="5662601" cy="29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1771650" algn="ctr"/>
                  <a:tab pos="3484563" algn="ctr"/>
                  <a:tab pos="5140325" algn="ctr"/>
                </a:tabLst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0	1	2	3	</a:t>
              </a:r>
            </a:p>
          </p:txBody>
        </p:sp>
        <p:sp>
          <p:nvSpPr>
            <p:cNvPr id="20480" name="Text Box 58"/>
            <p:cNvSpPr txBox="1">
              <a:spLocks noChangeArrowheads="1"/>
            </p:cNvSpPr>
            <p:nvPr/>
          </p:nvSpPr>
          <p:spPr bwMode="auto">
            <a:xfrm>
              <a:off x="2650110" y="3187765"/>
              <a:ext cx="1864227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r =  return = 10%</a:t>
              </a:r>
              <a:endPara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81" name="Text Box 2"/>
            <p:cNvSpPr txBox="1">
              <a:spLocks noChangeArrowheads="1"/>
            </p:cNvSpPr>
            <p:nvPr/>
          </p:nvSpPr>
          <p:spPr bwMode="auto">
            <a:xfrm>
              <a:off x="448018" y="2993103"/>
              <a:ext cx="129840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rPr>
                <a:t>Year (n):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cxnSp>
          <p:nvCxnSpPr>
            <p:cNvPr id="3084" name="AutoShape 17"/>
            <p:cNvCxnSpPr>
              <a:cxnSpLocks noChangeShapeType="1"/>
            </p:cNvCxnSpPr>
            <p:nvPr/>
          </p:nvCxnSpPr>
          <p:spPr bwMode="auto">
            <a:xfrm>
              <a:off x="3244724" y="4114420"/>
              <a:ext cx="4097273" cy="7215"/>
            </a:xfrm>
            <a:prstGeom prst="straightConnector1">
              <a:avLst/>
            </a:prstGeom>
            <a:noFill/>
            <a:ln w="31750">
              <a:solidFill>
                <a:srgbClr val="0033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85" name="Text Box 66"/>
            <p:cNvSpPr txBox="1">
              <a:spLocks noChangeArrowheads="1"/>
            </p:cNvSpPr>
            <p:nvPr/>
          </p:nvSpPr>
          <p:spPr bwMode="auto">
            <a:xfrm>
              <a:off x="3341497" y="3747914"/>
              <a:ext cx="4000500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Translate the current $700 into an FV amount by </a:t>
              </a:r>
              <a:r>
                <a:rPr kumimoji="0" lang="en-US" alt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adding</a:t>
              </a: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 interest.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3086" name="AutoShape 16"/>
            <p:cNvCxnSpPr>
              <a:cxnSpLocks noChangeShapeType="1"/>
            </p:cNvCxnSpPr>
            <p:nvPr/>
          </p:nvCxnSpPr>
          <p:spPr bwMode="auto">
            <a:xfrm>
              <a:off x="3039765" y="5412270"/>
              <a:ext cx="3954634" cy="10169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88" name="Text Box 67"/>
            <p:cNvSpPr txBox="1">
              <a:spLocks noChangeArrowheads="1"/>
            </p:cNvSpPr>
            <p:nvPr/>
          </p:nvSpPr>
          <p:spPr bwMode="auto">
            <a:xfrm>
              <a:off x="3039765" y="5062776"/>
              <a:ext cx="4016375" cy="846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Translate the future $935 into a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PV amount by </a:t>
              </a:r>
              <a:r>
                <a:rPr kumimoji="0" lang="en-US" alt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taking out</a:t>
              </a: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 interest.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89" name="Text Box 57"/>
            <p:cNvSpPr txBox="1">
              <a:spLocks noChangeArrowheads="1"/>
            </p:cNvSpPr>
            <p:nvPr/>
          </p:nvSpPr>
          <p:spPr bwMode="auto">
            <a:xfrm>
              <a:off x="4896566" y="4586377"/>
              <a:ext cx="663977" cy="361513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OR</a:t>
              </a:r>
              <a:endParaRPr kumimoji="0" lang="en-US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Rectangle 3"/>
          <p:cNvSpPr>
            <a:spLocks noGrp="1" noChangeArrowheads="1"/>
          </p:cNvSpPr>
          <p:nvPr>
            <p:ph idx="1"/>
          </p:nvPr>
        </p:nvSpPr>
        <p:spPr>
          <a:xfrm>
            <a:off x="628649" y="1777073"/>
            <a:ext cx="8175485" cy="1552173"/>
          </a:xfrm>
        </p:spPr>
        <p:txBody>
          <a:bodyPr>
            <a:noAutofit/>
          </a:bodyPr>
          <a:lstStyle/>
          <a:p>
            <a:pPr marL="339725" indent="-339725">
              <a:spcBef>
                <a:spcPts val="600"/>
              </a:spcBef>
            </a:pPr>
            <a:r>
              <a:rPr lang="en-US" sz="3000" dirty="0" smtClean="0"/>
              <a:t>To answer the question, we must revalue the cash payoffs so they are stated in dollars at the same time period.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57522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10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(Quoted) Rate</a:t>
            </a:r>
          </a:p>
        </p:txBody>
      </p:sp>
      <p:sp>
        <p:nvSpPr>
          <p:cNvPr id="133124" name="Rectangle 103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5000"/>
              </a:lnSpc>
            </a:pPr>
            <a:r>
              <a:rPr lang="en-US" dirty="0" err="1"/>
              <a:t>r</a:t>
            </a:r>
            <a:r>
              <a:rPr lang="en-US" baseline="-25000" dirty="0" err="1"/>
              <a:t>SIMPLE</a:t>
            </a:r>
            <a:r>
              <a:rPr lang="en-US" dirty="0"/>
              <a:t> is stated in contracts </a:t>
            </a:r>
            <a:br>
              <a:rPr lang="en-US" dirty="0"/>
            </a:br>
            <a:r>
              <a:rPr lang="en-US" dirty="0"/>
              <a:t>Periods per year (m) must also be given</a:t>
            </a:r>
            <a:br>
              <a:rPr lang="en-US" dirty="0"/>
            </a:br>
            <a:endParaRPr lang="en-US" dirty="0"/>
          </a:p>
          <a:p>
            <a:pPr>
              <a:lnSpc>
                <a:spcPct val="105000"/>
              </a:lnSpc>
            </a:pPr>
            <a:r>
              <a:rPr lang="en-US" dirty="0"/>
              <a:t>Examples:</a:t>
            </a:r>
          </a:p>
          <a:p>
            <a:pPr lvl="1">
              <a:lnSpc>
                <a:spcPct val="105000"/>
              </a:lnSpc>
            </a:pPr>
            <a:r>
              <a:rPr lang="en-US" dirty="0"/>
              <a:t>8%, compounded quarterly</a:t>
            </a:r>
          </a:p>
          <a:p>
            <a:pPr lvl="1">
              <a:lnSpc>
                <a:spcPct val="105000"/>
              </a:lnSpc>
            </a:pPr>
            <a:r>
              <a:rPr lang="en-US" dirty="0"/>
              <a:t>8%, compounded daily (365 days)</a:t>
            </a:r>
          </a:p>
          <a:p>
            <a:pPr>
              <a:lnSpc>
                <a:spcPct val="105000"/>
              </a:lnSpc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60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Periodic Rate, </a:t>
            </a:r>
            <a:r>
              <a:rPr lang="en-US" dirty="0" err="1"/>
              <a:t>r</a:t>
            </a:r>
            <a:r>
              <a:rPr lang="en-US" baseline="-25000" dirty="0" err="1"/>
              <a:t>PER</a:t>
            </a:r>
            <a:endParaRPr lang="en-US" dirty="0"/>
          </a:p>
        </p:txBody>
      </p:sp>
      <p:sp>
        <p:nvSpPr>
          <p:cNvPr id="135172" name="Rectangle 1031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8038896" cy="4351338"/>
          </a:xfrm>
        </p:spPr>
        <p:txBody>
          <a:bodyPr>
            <a:normAutofit/>
          </a:bodyPr>
          <a:lstStyle/>
          <a:p>
            <a:pPr marL="341313" indent="-341313">
              <a:lnSpc>
                <a:spcPct val="105000"/>
              </a:lnSpc>
            </a:pPr>
            <a:r>
              <a:rPr lang="en-US" sz="3200" dirty="0"/>
              <a:t>Periodic rate = </a:t>
            </a:r>
            <a:r>
              <a:rPr lang="en-US" sz="3200" dirty="0" err="1"/>
              <a:t>r</a:t>
            </a:r>
            <a:r>
              <a:rPr lang="en-US" sz="3200" baseline="-25000" dirty="0" err="1"/>
              <a:t>PER</a:t>
            </a:r>
            <a:r>
              <a:rPr lang="en-US" sz="3200" dirty="0"/>
              <a:t> = </a:t>
            </a:r>
            <a:r>
              <a:rPr lang="en-US" sz="3200" dirty="0" err="1"/>
              <a:t>r</a:t>
            </a:r>
            <a:r>
              <a:rPr lang="en-US" sz="3200" baseline="-25000" dirty="0" err="1"/>
              <a:t>SIMPLE</a:t>
            </a:r>
            <a:r>
              <a:rPr lang="en-US" sz="3200" dirty="0"/>
              <a:t>/m, where m is number of compounding periods per </a:t>
            </a:r>
            <a:r>
              <a:rPr lang="en-US" sz="3200" dirty="0" smtClean="0"/>
              <a:t>year</a:t>
            </a:r>
            <a:r>
              <a:rPr lang="en-US" sz="3200" dirty="0"/>
              <a:t>;</a:t>
            </a:r>
            <a:r>
              <a:rPr lang="en-US" sz="3200" dirty="0" smtClean="0"/>
              <a:t> </a:t>
            </a:r>
            <a:r>
              <a:rPr lang="en-US" sz="3200" dirty="0"/>
              <a:t>m = 4 for </a:t>
            </a:r>
            <a:r>
              <a:rPr lang="en-US" sz="3200" dirty="0" smtClean="0"/>
              <a:t>quarterly compounding, 12 </a:t>
            </a:r>
            <a:r>
              <a:rPr lang="en-US" sz="3200" dirty="0"/>
              <a:t>for </a:t>
            </a:r>
            <a:r>
              <a:rPr lang="en-US" sz="3200" dirty="0" smtClean="0"/>
              <a:t>monthly compounding, and so forth.</a:t>
            </a:r>
            <a:endParaRPr lang="en-US" sz="2800" dirty="0"/>
          </a:p>
          <a:p>
            <a:pPr marL="341313" indent="-341313">
              <a:lnSpc>
                <a:spcPct val="105000"/>
              </a:lnSpc>
            </a:pPr>
            <a:r>
              <a:rPr lang="en-US" sz="3200" dirty="0"/>
              <a:t>Examples:</a:t>
            </a:r>
          </a:p>
          <a:p>
            <a:pPr marL="803275" lvl="1" indent="-346075">
              <a:lnSpc>
                <a:spcPct val="105000"/>
              </a:lnSpc>
            </a:pPr>
            <a:r>
              <a:rPr lang="en-US" dirty="0"/>
              <a:t>8</a:t>
            </a:r>
            <a:r>
              <a:rPr lang="en-US" dirty="0" smtClean="0"/>
              <a:t>%, compounded </a:t>
            </a:r>
            <a:r>
              <a:rPr lang="en-US" dirty="0"/>
              <a:t>quarterly: </a:t>
            </a:r>
            <a:r>
              <a:rPr lang="en-US" dirty="0" err="1"/>
              <a:t>r</a:t>
            </a:r>
            <a:r>
              <a:rPr lang="en-US" baseline="-25000" dirty="0" err="1"/>
              <a:t>PER</a:t>
            </a:r>
            <a:r>
              <a:rPr lang="en-US" dirty="0"/>
              <a:t> = </a:t>
            </a:r>
            <a:r>
              <a:rPr lang="en-US" dirty="0" smtClean="0"/>
              <a:t>8%/</a:t>
            </a:r>
            <a:r>
              <a:rPr lang="en-US" dirty="0"/>
              <a:t>4 = 2%</a:t>
            </a:r>
          </a:p>
          <a:p>
            <a:pPr marL="803275" lvl="1" indent="-346075">
              <a:lnSpc>
                <a:spcPct val="105000"/>
              </a:lnSpc>
            </a:pPr>
            <a:r>
              <a:rPr lang="en-US" dirty="0"/>
              <a:t>8</a:t>
            </a:r>
            <a:r>
              <a:rPr lang="en-US" dirty="0" smtClean="0"/>
              <a:t>%, compounded monthly: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PER</a:t>
            </a:r>
            <a:r>
              <a:rPr lang="en-US" dirty="0" smtClean="0"/>
              <a:t>  </a:t>
            </a:r>
            <a:r>
              <a:rPr lang="en-US" dirty="0"/>
              <a:t>=  </a:t>
            </a:r>
            <a:r>
              <a:rPr lang="en-US" dirty="0" smtClean="0"/>
              <a:t>8%/12 </a:t>
            </a:r>
            <a:r>
              <a:rPr lang="en-US" dirty="0"/>
              <a:t>= </a:t>
            </a:r>
            <a:r>
              <a:rPr lang="en-US" dirty="0" smtClean="0"/>
              <a:t>0.667%</a:t>
            </a:r>
            <a:endParaRPr lang="en-US" dirty="0"/>
          </a:p>
          <a:p>
            <a:pPr>
              <a:lnSpc>
                <a:spcPct val="105000"/>
              </a:lnSpc>
            </a:pP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61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Effective Annual Rate</a:t>
            </a:r>
            <a:endParaRPr lang="en-US"/>
          </a:p>
        </p:txBody>
      </p:sp>
      <p:sp>
        <p:nvSpPr>
          <p:cNvPr id="137219" name="Rectangle 1026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1114128"/>
          </a:xfrm>
        </p:spPr>
        <p:txBody>
          <a:bodyPr>
            <a:normAutofit fontScale="92500" lnSpcReduction="20000"/>
          </a:bodyPr>
          <a:lstStyle/>
          <a:p>
            <a:pPr marL="341313" indent="-341313"/>
            <a:r>
              <a:rPr lang="en-US" sz="3200" dirty="0" smtClean="0"/>
              <a:t>The annual rate that causes PV to grow to the same FV as it would with multi-period compounding.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62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515996" y="3184807"/>
            <a:ext cx="6309048" cy="2879936"/>
            <a:chOff x="1550180" y="2825884"/>
            <a:chExt cx="6309048" cy="2879936"/>
          </a:xfrm>
        </p:grpSpPr>
        <p:sp>
          <p:nvSpPr>
            <p:cNvPr id="8" name="Rounded Rectangle 1"/>
            <p:cNvSpPr>
              <a:spLocks noChangeArrowheads="1"/>
            </p:cNvSpPr>
            <p:nvPr/>
          </p:nvSpPr>
          <p:spPr bwMode="auto">
            <a:xfrm>
              <a:off x="1550180" y="2825884"/>
              <a:ext cx="6309048" cy="2879936"/>
            </a:xfrm>
            <a:prstGeom prst="roundRect">
              <a:avLst>
                <a:gd name="adj" fmla="val 16667"/>
              </a:avLst>
            </a:prstGeom>
            <a:solidFill>
              <a:srgbClr val="FFF2CD"/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7039" y="3018501"/>
              <a:ext cx="5657578" cy="2444708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3524606" y="5067503"/>
              <a:ext cx="410199" cy="307649"/>
            </a:xfrm>
            <a:prstGeom prst="rect">
              <a:avLst/>
            </a:prstGeom>
            <a:solidFill>
              <a:srgbClr val="FFF2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0" grpId="0"/>
      <p:bldP spid="137219" grpId="0" build="allAtOnce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4582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Computing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EAR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63</a:t>
            </a:fld>
            <a:endParaRPr lang="en-US"/>
          </a:p>
        </p:txBody>
      </p:sp>
      <p:sp>
        <p:nvSpPr>
          <p:cNvPr id="8" name="Rectangle 1026"/>
          <p:cNvSpPr>
            <a:spLocks noGrp="1" noChangeArrowheads="1"/>
          </p:cNvSpPr>
          <p:nvPr>
            <p:ph idx="1"/>
          </p:nvPr>
        </p:nvSpPr>
        <p:spPr>
          <a:xfrm>
            <a:off x="628649" y="1740165"/>
            <a:ext cx="8139335" cy="1772536"/>
          </a:xfrm>
        </p:spPr>
        <p:txBody>
          <a:bodyPr>
            <a:noAutofit/>
          </a:bodyPr>
          <a:lstStyle/>
          <a:p>
            <a:pPr marL="341313" indent="-341313">
              <a:lnSpc>
                <a:spcPct val="100000"/>
              </a:lnSpc>
            </a:pPr>
            <a:r>
              <a:rPr lang="en-US" dirty="0" smtClean="0"/>
              <a:t>What is the effective annual return (EAR) for an investment that pays 12 percent interest, compounded monthly?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254689" y="3273037"/>
            <a:ext cx="6504892" cy="2935672"/>
            <a:chOff x="1254689" y="3187581"/>
            <a:chExt cx="6504892" cy="2935672"/>
          </a:xfrm>
        </p:grpSpPr>
        <p:sp>
          <p:nvSpPr>
            <p:cNvPr id="9" name="Rounded Rectangle 1"/>
            <p:cNvSpPr>
              <a:spLocks noChangeArrowheads="1"/>
            </p:cNvSpPr>
            <p:nvPr/>
          </p:nvSpPr>
          <p:spPr bwMode="auto">
            <a:xfrm>
              <a:off x="1254689" y="3187581"/>
              <a:ext cx="6504892" cy="2935672"/>
            </a:xfrm>
            <a:prstGeom prst="roundRect">
              <a:avLst>
                <a:gd name="adj" fmla="val 16667"/>
              </a:avLst>
            </a:prstGeom>
            <a:solidFill>
              <a:srgbClr val="FFF2CD"/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2245" y="3307772"/>
              <a:ext cx="5779509" cy="2609314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18714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Amortized Loans</a:t>
            </a:r>
            <a:endParaRPr lang="en-US"/>
          </a:p>
        </p:txBody>
      </p:sp>
      <p:sp>
        <p:nvSpPr>
          <p:cNvPr id="147460" name="Rectangle 6"/>
          <p:cNvSpPr>
            <a:spLocks noGrp="1" noChangeArrowheads="1"/>
          </p:cNvSpPr>
          <p:nvPr>
            <p:ph idx="1"/>
          </p:nvPr>
        </p:nvSpPr>
        <p:spPr>
          <a:xfrm>
            <a:off x="628649" y="1825625"/>
            <a:ext cx="8224793" cy="4351338"/>
          </a:xfrm>
        </p:spPr>
        <p:txBody>
          <a:bodyPr>
            <a:normAutofit fontScale="92500" lnSpcReduction="20000"/>
          </a:bodyPr>
          <a:lstStyle/>
          <a:p>
            <a:pPr marL="341313" indent="-341313">
              <a:lnSpc>
                <a:spcPct val="110000"/>
              </a:lnSpc>
              <a:spcBef>
                <a:spcPts val="600"/>
              </a:spcBef>
            </a:pPr>
            <a:r>
              <a:rPr lang="en-US" sz="3200" dirty="0" smtClean="0"/>
              <a:t>Amortized Loan—a loan that is repaid in equal payments over its life.</a:t>
            </a:r>
          </a:p>
          <a:p>
            <a:pPr marL="341313" indent="-341313">
              <a:lnSpc>
                <a:spcPct val="110000"/>
              </a:lnSpc>
            </a:pPr>
            <a:r>
              <a:rPr lang="en-US" sz="3200" dirty="0" smtClean="0"/>
              <a:t>A portion of the payment </a:t>
            </a:r>
            <a:r>
              <a:rPr lang="en-US" sz="3200" smtClean="0"/>
              <a:t>represents interest </a:t>
            </a:r>
            <a:r>
              <a:rPr lang="en-US" sz="3200" dirty="0" smtClean="0"/>
              <a:t>and the remainder represents repayment of the amount that was borrowed.</a:t>
            </a:r>
          </a:p>
          <a:p>
            <a:pPr marL="341313" indent="-341313">
              <a:lnSpc>
                <a:spcPct val="110000"/>
              </a:lnSpc>
            </a:pPr>
            <a:r>
              <a:rPr lang="en-US" sz="3200" dirty="0" smtClean="0"/>
              <a:t>Amortization schedules are widely used for home mortgages, auto loans, and so forth to determine how much of each payment represents principal repayment and how much represents interest.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64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Amortization schedule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1313" indent="-341313"/>
            <a:r>
              <a:rPr lang="en-US" sz="3200" dirty="0" smtClean="0"/>
              <a:t>An amortization schedule for a $33,000, 6.5 percent loan that requires three equal annual payments.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65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-25638" y="3858700"/>
            <a:ext cx="9126910" cy="1316504"/>
            <a:chOff x="-25638" y="3858700"/>
            <a:chExt cx="9126910" cy="1316504"/>
          </a:xfrm>
        </p:grpSpPr>
        <p:grpSp>
          <p:nvGrpSpPr>
            <p:cNvPr id="7" name="Group 6"/>
            <p:cNvGrpSpPr/>
            <p:nvPr/>
          </p:nvGrpSpPr>
          <p:grpSpPr>
            <a:xfrm>
              <a:off x="478565" y="3858700"/>
              <a:ext cx="8622707" cy="1316504"/>
              <a:chOff x="341829" y="3850154"/>
              <a:chExt cx="8622707" cy="1316504"/>
            </a:xfrm>
          </p:grpSpPr>
          <p:sp>
            <p:nvSpPr>
              <p:cNvPr id="8" name="Rounded Rectangle 1"/>
              <p:cNvSpPr>
                <a:spLocks noChangeArrowheads="1"/>
              </p:cNvSpPr>
              <p:nvPr/>
            </p:nvSpPr>
            <p:spPr bwMode="auto">
              <a:xfrm>
                <a:off x="341829" y="3850154"/>
                <a:ext cx="8173522" cy="1316504"/>
              </a:xfrm>
              <a:prstGeom prst="roundRect">
                <a:avLst>
                  <a:gd name="adj" fmla="val 16667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 w="25400">
                <a:solidFill>
                  <a:srgbClr val="C00000"/>
                </a:solidFill>
              </a:ln>
              <a:effectLst>
                <a:outerShdw blurRad="508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600"/>
              </a:p>
            </p:txBody>
          </p:sp>
          <p:cxnSp>
            <p:nvCxnSpPr>
              <p:cNvPr id="10" name="AutoShape 60"/>
              <p:cNvCxnSpPr>
                <a:cxnSpLocks noChangeShapeType="1"/>
              </p:cNvCxnSpPr>
              <p:nvPr/>
            </p:nvCxnSpPr>
            <p:spPr bwMode="auto">
              <a:xfrm>
                <a:off x="5637514" y="4343931"/>
                <a:ext cx="0" cy="22860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" name="AutoShape 61"/>
              <p:cNvCxnSpPr>
                <a:cxnSpLocks noChangeShapeType="1"/>
              </p:cNvCxnSpPr>
              <p:nvPr/>
            </p:nvCxnSpPr>
            <p:spPr bwMode="auto">
              <a:xfrm>
                <a:off x="1672070" y="4343931"/>
                <a:ext cx="0" cy="22860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" name="AutoShape 62"/>
              <p:cNvCxnSpPr>
                <a:cxnSpLocks noChangeShapeType="1"/>
              </p:cNvCxnSpPr>
              <p:nvPr/>
            </p:nvCxnSpPr>
            <p:spPr bwMode="auto">
              <a:xfrm>
                <a:off x="3654645" y="4342498"/>
                <a:ext cx="0" cy="22860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" name="AutoShape 63"/>
              <p:cNvCxnSpPr>
                <a:cxnSpLocks noChangeShapeType="1"/>
              </p:cNvCxnSpPr>
              <p:nvPr/>
            </p:nvCxnSpPr>
            <p:spPr bwMode="auto">
              <a:xfrm>
                <a:off x="7640495" y="4349157"/>
                <a:ext cx="0" cy="22860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" name="Straight Connector 21"/>
              <p:cNvSpPr>
                <a:spLocks noChangeShapeType="1"/>
              </p:cNvSpPr>
              <p:nvPr/>
            </p:nvSpPr>
            <p:spPr bwMode="auto">
              <a:xfrm flipV="1">
                <a:off x="1663521" y="4457845"/>
                <a:ext cx="5980176" cy="1"/>
              </a:xfrm>
              <a:prstGeom prst="line">
                <a:avLst/>
              </a:prstGeom>
              <a:noFill/>
              <a:ln w="19050" algn="ctr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600"/>
              </a:p>
            </p:txBody>
          </p:sp>
          <p:sp>
            <p:nvSpPr>
              <p:cNvPr id="15" name="Text Box 56"/>
              <p:cNvSpPr txBox="1">
                <a:spLocks noChangeArrowheads="1"/>
              </p:cNvSpPr>
              <p:nvPr/>
            </p:nvSpPr>
            <p:spPr bwMode="auto">
              <a:xfrm>
                <a:off x="358920" y="4560751"/>
                <a:ext cx="8605616" cy="532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>
                    <a:tab pos="1196975" algn="ctr"/>
                    <a:tab pos="3205163" algn="ctr"/>
                    <a:tab pos="5145088" algn="ctr"/>
                    <a:tab pos="7204075" algn="ctr"/>
                  </a:tabLst>
                </a:pPr>
                <a:r>
                  <a:rPr kumimoji="0" lang="en-US" altLang="en-US" sz="2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	15,000	PMT = ?	PMT = ?	PMT = ?</a:t>
                </a:r>
                <a:endParaRPr kumimoji="0" lang="en-US" altLang="en-US" sz="26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" name="Text Box 64"/>
              <p:cNvSpPr txBox="1">
                <a:spLocks noChangeArrowheads="1"/>
              </p:cNvSpPr>
              <p:nvPr/>
            </p:nvSpPr>
            <p:spPr bwMode="auto">
              <a:xfrm>
                <a:off x="1517074" y="3886506"/>
                <a:ext cx="6550153" cy="295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>
                    <a:tab pos="2058988" algn="ctr"/>
                    <a:tab pos="3998913" algn="ctr"/>
                    <a:tab pos="5999163" algn="ctr"/>
                  </a:tabLst>
                </a:pPr>
                <a:r>
                  <a:rPr kumimoji="0" lang="en-US" altLang="en-US" sz="2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0	1	2	3	</a:t>
                </a:r>
              </a:p>
            </p:txBody>
          </p:sp>
          <p:sp>
            <p:nvSpPr>
              <p:cNvPr id="17" name="Text Box 58"/>
              <p:cNvSpPr txBox="1">
                <a:spLocks noChangeArrowheads="1"/>
              </p:cNvSpPr>
              <p:nvPr/>
            </p:nvSpPr>
            <p:spPr bwMode="auto">
              <a:xfrm>
                <a:off x="1735701" y="4050882"/>
                <a:ext cx="1864227" cy="271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r =  </a:t>
                </a:r>
                <a:r>
                  <a:rPr lang="en-US" altLang="en-US" sz="2600" dirty="0" smtClean="0">
                    <a:latin typeface="Calibri" panose="020F0502020204030204" pitchFamily="34" charset="0"/>
                  </a:rPr>
                  <a:t>6.5</a:t>
                </a:r>
                <a:r>
                  <a:rPr kumimoji="0" lang="en-US" altLang="en-US" sz="2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%</a:t>
                </a:r>
                <a:endParaRPr kumimoji="0" lang="en-US" altLang="en-US" sz="2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4" name="Text Box 58"/>
            <p:cNvSpPr txBox="1">
              <a:spLocks noChangeArrowheads="1"/>
            </p:cNvSpPr>
            <p:nvPr/>
          </p:nvSpPr>
          <p:spPr bwMode="auto">
            <a:xfrm>
              <a:off x="-25638" y="3867095"/>
              <a:ext cx="1864227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lang="en-US" altLang="en-US" sz="2800" dirty="0" smtClean="0">
                  <a:latin typeface="Calibri" panose="020F0502020204030204" pitchFamily="34" charset="0"/>
                </a:rPr>
                <a:t>Year</a:t>
              </a:r>
              <a:endPara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PMT Financial Calculator Solution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66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40123" y="2453484"/>
            <a:ext cx="8664143" cy="2375002"/>
            <a:chOff x="111097" y="2564467"/>
            <a:chExt cx="8664143" cy="2375002"/>
          </a:xfrm>
        </p:grpSpPr>
        <p:sp>
          <p:nvSpPr>
            <p:cNvPr id="7" name="Rounded Rectangle 1"/>
            <p:cNvSpPr>
              <a:spLocks noChangeArrowheads="1"/>
            </p:cNvSpPr>
            <p:nvPr/>
          </p:nvSpPr>
          <p:spPr bwMode="auto">
            <a:xfrm>
              <a:off x="194524" y="2773009"/>
              <a:ext cx="8556371" cy="2166460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11097" y="2564467"/>
              <a:ext cx="8664143" cy="2272459"/>
              <a:chOff x="179463" y="2983210"/>
              <a:chExt cx="8664143" cy="2272459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1824268" y="3874170"/>
                <a:ext cx="7019338" cy="681751"/>
                <a:chOff x="1089324" y="3908354"/>
                <a:chExt cx="7019338" cy="681751"/>
              </a:xfrm>
            </p:grpSpPr>
            <p:grpSp>
              <p:nvGrpSpPr>
                <p:cNvPr id="12" name="Group 11"/>
                <p:cNvGrpSpPr>
                  <a:grpSpLocks noChangeAspect="1"/>
                </p:cNvGrpSpPr>
                <p:nvPr/>
              </p:nvGrpSpPr>
              <p:grpSpPr bwMode="auto">
                <a:xfrm>
                  <a:off x="1089324" y="3913259"/>
                  <a:ext cx="1132006" cy="667727"/>
                  <a:chOff x="4779" y="2108"/>
                  <a:chExt cx="651" cy="386"/>
                </a:xfrm>
              </p:grpSpPr>
              <p:sp>
                <p:nvSpPr>
                  <p:cNvPr id="25" name="AutoShape 5"/>
                  <p:cNvSpPr>
                    <a:spLocks noChangeArrowheads="1"/>
                  </p:cNvSpPr>
                  <p:nvPr/>
                </p:nvSpPr>
                <p:spPr bwMode="auto">
                  <a:xfrm>
                    <a:off x="4779" y="2130"/>
                    <a:ext cx="651" cy="345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666666"/>
                      </a:gs>
                      <a:gs pos="50000">
                        <a:srgbClr val="000000"/>
                      </a:gs>
                      <a:gs pos="100000">
                        <a:srgbClr val="666666"/>
                      </a:gs>
                    </a:gsLst>
                    <a:lin ang="540000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3200"/>
                  </a:p>
                </p:txBody>
              </p:sp>
              <p:sp>
                <p:nvSpPr>
                  <p:cNvPr id="26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54" y="2108"/>
                    <a:ext cx="492" cy="3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3200" b="1" dirty="0">
                        <a:solidFill>
                          <a:srgbClr val="FFFFFF"/>
                        </a:solidFill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N</a:t>
                    </a:r>
                    <a:endParaRPr lang="en-US" sz="32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3" name="Group 12"/>
                <p:cNvGrpSpPr>
                  <a:grpSpLocks noChangeAspect="1"/>
                </p:cNvGrpSpPr>
                <p:nvPr/>
              </p:nvGrpSpPr>
              <p:grpSpPr bwMode="auto">
                <a:xfrm>
                  <a:off x="3734180" y="3909671"/>
                  <a:ext cx="1538902" cy="667727"/>
                  <a:chOff x="6045" y="1478"/>
                  <a:chExt cx="885" cy="386"/>
                </a:xfrm>
              </p:grpSpPr>
              <p:sp>
                <p:nvSpPr>
                  <p:cNvPr id="23" name="AutoShape 8"/>
                  <p:cNvSpPr>
                    <a:spLocks noChangeArrowheads="1"/>
                  </p:cNvSpPr>
                  <p:nvPr/>
                </p:nvSpPr>
                <p:spPr bwMode="auto">
                  <a:xfrm>
                    <a:off x="6159" y="1500"/>
                    <a:ext cx="651" cy="345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666666"/>
                      </a:gs>
                      <a:gs pos="50000">
                        <a:srgbClr val="000000"/>
                      </a:gs>
                      <a:gs pos="100000">
                        <a:srgbClr val="666666"/>
                      </a:gs>
                    </a:gsLst>
                    <a:lin ang="540000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3200"/>
                  </a:p>
                </p:txBody>
              </p:sp>
              <p:sp>
                <p:nvSpPr>
                  <p:cNvPr id="24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45" y="1478"/>
                    <a:ext cx="885" cy="3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3200" b="1" dirty="0" smtClean="0">
                        <a:solidFill>
                          <a:srgbClr val="FFFFFF"/>
                        </a:solidFill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PV</a:t>
                    </a:r>
                    <a:endParaRPr lang="en-US" sz="32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4" name="Group 13"/>
                <p:cNvGrpSpPr>
                  <a:grpSpLocks noChangeAspect="1"/>
                </p:cNvGrpSpPr>
                <p:nvPr/>
              </p:nvGrpSpPr>
              <p:grpSpPr bwMode="auto">
                <a:xfrm>
                  <a:off x="2314919" y="3908354"/>
                  <a:ext cx="1538902" cy="667727"/>
                  <a:chOff x="6045" y="1478"/>
                  <a:chExt cx="885" cy="386"/>
                </a:xfrm>
              </p:grpSpPr>
              <p:sp>
                <p:nvSpPr>
                  <p:cNvPr id="21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6159" y="1500"/>
                    <a:ext cx="651" cy="345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666666"/>
                      </a:gs>
                      <a:gs pos="50000">
                        <a:srgbClr val="000000"/>
                      </a:gs>
                      <a:gs pos="100000">
                        <a:srgbClr val="666666"/>
                      </a:gs>
                    </a:gsLst>
                    <a:lin ang="540000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3200"/>
                  </a:p>
                </p:txBody>
              </p:sp>
              <p:sp>
                <p:nvSpPr>
                  <p:cNvPr id="22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45" y="1478"/>
                    <a:ext cx="885" cy="3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3200" b="1" dirty="0" smtClean="0">
                        <a:solidFill>
                          <a:srgbClr val="FFFFFF"/>
                        </a:solidFill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I/Y</a:t>
                    </a:r>
                    <a:endParaRPr lang="en-US" sz="32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5" name="Group 14"/>
                <p:cNvGrpSpPr>
                  <a:grpSpLocks noChangeAspect="1"/>
                </p:cNvGrpSpPr>
                <p:nvPr/>
              </p:nvGrpSpPr>
              <p:grpSpPr bwMode="auto">
                <a:xfrm>
                  <a:off x="5151326" y="3922378"/>
                  <a:ext cx="1538902" cy="667727"/>
                  <a:chOff x="6045" y="1478"/>
                  <a:chExt cx="885" cy="386"/>
                </a:xfrm>
              </p:grpSpPr>
              <p:sp>
                <p:nvSpPr>
                  <p:cNvPr id="19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6159" y="1500"/>
                    <a:ext cx="651" cy="345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666666"/>
                      </a:gs>
                      <a:gs pos="50000">
                        <a:srgbClr val="000000"/>
                      </a:gs>
                      <a:gs pos="100000">
                        <a:srgbClr val="666666"/>
                      </a:gs>
                    </a:gsLst>
                    <a:lin ang="540000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3200"/>
                  </a:p>
                </p:txBody>
              </p:sp>
              <p:sp>
                <p:nvSpPr>
                  <p:cNvPr id="20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45" y="1478"/>
                    <a:ext cx="885" cy="3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3200" b="1">
                        <a:solidFill>
                          <a:srgbClr val="FFFFFF"/>
                        </a:solidFill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PMT</a:t>
                    </a:r>
                    <a:endParaRPr lang="en-US" sz="32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6" name="Group 15"/>
                <p:cNvGrpSpPr>
                  <a:grpSpLocks noChangeAspect="1"/>
                </p:cNvGrpSpPr>
                <p:nvPr/>
              </p:nvGrpSpPr>
              <p:grpSpPr bwMode="auto">
                <a:xfrm>
                  <a:off x="6569760" y="3922378"/>
                  <a:ext cx="1538902" cy="667727"/>
                  <a:chOff x="6045" y="1478"/>
                  <a:chExt cx="885" cy="386"/>
                </a:xfrm>
              </p:grpSpPr>
              <p:sp>
                <p:nvSpPr>
                  <p:cNvPr id="17" name="AutoShape 17"/>
                  <p:cNvSpPr>
                    <a:spLocks noChangeArrowheads="1"/>
                  </p:cNvSpPr>
                  <p:nvPr/>
                </p:nvSpPr>
                <p:spPr bwMode="auto">
                  <a:xfrm>
                    <a:off x="6159" y="1500"/>
                    <a:ext cx="651" cy="345"/>
                  </a:xfrm>
                  <a:prstGeom prst="roundRect">
                    <a:avLst>
                      <a:gd name="adj" fmla="val 16667"/>
                    </a:avLst>
                  </a:prstGeom>
                  <a:gradFill rotWithShape="0">
                    <a:gsLst>
                      <a:gs pos="0">
                        <a:srgbClr val="666666"/>
                      </a:gs>
                      <a:gs pos="50000">
                        <a:srgbClr val="000000"/>
                      </a:gs>
                      <a:gs pos="100000">
                        <a:srgbClr val="666666"/>
                      </a:gs>
                    </a:gsLst>
                    <a:lin ang="5400000" scaled="1"/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US" sz="3200"/>
                  </a:p>
                </p:txBody>
              </p:sp>
              <p:sp>
                <p:nvSpPr>
                  <p:cNvPr id="18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45" y="1478"/>
                    <a:ext cx="885" cy="3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3200" b="1">
                        <a:solidFill>
                          <a:srgbClr val="FFFFFF"/>
                        </a:solidFill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FV</a:t>
                    </a:r>
                    <a:endParaRPr lang="en-US" sz="32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sp>
            <p:nvSpPr>
              <p:cNvPr id="11" name="Text Box 3"/>
              <p:cNvSpPr txBox="1">
                <a:spLocks noChangeArrowheads="1"/>
              </p:cNvSpPr>
              <p:nvPr/>
            </p:nvSpPr>
            <p:spPr bwMode="auto">
              <a:xfrm>
                <a:off x="179463" y="2983210"/>
                <a:ext cx="8639798" cy="22724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just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tabLst>
                    <a:tab pos="1376363" algn="r"/>
                    <a:tab pos="2111375" algn="ctr"/>
                    <a:tab pos="3546475" algn="ctr"/>
                    <a:tab pos="4913313" algn="ctr"/>
                    <a:tab pos="6400800" algn="ctr"/>
                    <a:tab pos="7777163" algn="ctr"/>
                  </a:tabLst>
                </a:pP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Inputs:	</a:t>
                </a:r>
                <a:r>
                  <a:rPr lang="en-US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6.5</a:t>
                </a: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3200" dirty="0" smtClean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33</a:t>
                </a:r>
                <a:r>
                  <a:rPr lang="en-US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,000</a:t>
                </a: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</a:p>
              <a:p>
                <a:pPr marL="0" marR="0" algn="just">
                  <a:spcBef>
                    <a:spcPts val="1500"/>
                  </a:spcBef>
                  <a:spcAft>
                    <a:spcPts val="0"/>
                  </a:spcAft>
                  <a:tabLst>
                    <a:tab pos="1376363" algn="r"/>
                    <a:tab pos="2111375" algn="ctr"/>
                    <a:tab pos="3546475" algn="ctr"/>
                    <a:tab pos="4913313" algn="ctr"/>
                    <a:tab pos="6400800" algn="ctr"/>
                    <a:tab pos="7777163" algn="ctr"/>
                  </a:tabLst>
                </a:pPr>
                <a:endParaRPr lang="en-US" sz="3200" dirty="0" smtClean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ts val="1400"/>
                  </a:lnSpc>
                  <a:spcBef>
                    <a:spcPts val="1200"/>
                  </a:spcBef>
                  <a:spcAft>
                    <a:spcPts val="0"/>
                  </a:spcAft>
                  <a:tabLst>
                    <a:tab pos="1376363" algn="r"/>
                    <a:tab pos="2111375" algn="ctr"/>
                    <a:tab pos="3546475" algn="ctr"/>
                    <a:tab pos="4913313" algn="ctr"/>
                    <a:tab pos="6400800" algn="ctr"/>
                    <a:tab pos="7777163" algn="ctr"/>
                  </a:tabLst>
                </a:pPr>
                <a:r>
                  <a:rPr lang="en-US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Output:	</a:t>
                </a:r>
                <a:r>
                  <a:rPr lang="en-US" sz="32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=</a:t>
                </a:r>
                <a:r>
                  <a:rPr lang="en-US" sz="3200" dirty="0" smtClean="0">
                    <a:solidFill>
                      <a:srgbClr val="2C7C34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smtClean="0">
                    <a:solidFill>
                      <a:srgbClr val="2C7C34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-12,460</a:t>
                </a:r>
                <a:endParaRPr lang="en-US" sz="3200" b="1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2" name="Rectangle 102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Amortization Schedule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67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05099" y="2268170"/>
            <a:ext cx="8802167" cy="3579441"/>
            <a:chOff x="205099" y="2268170"/>
            <a:chExt cx="8802167" cy="3579441"/>
          </a:xfrm>
        </p:grpSpPr>
        <p:sp>
          <p:nvSpPr>
            <p:cNvPr id="9" name="Rectangle 8"/>
            <p:cNvSpPr/>
            <p:nvPr/>
          </p:nvSpPr>
          <p:spPr>
            <a:xfrm>
              <a:off x="205099" y="2268170"/>
              <a:ext cx="8802167" cy="357944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63500" dist="38100" dir="2700000" algn="tl" rotWithShape="0">
                <a:srgbClr val="C00000">
                  <a:alpha val="40000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tabLst>
                  <a:tab pos="341313" algn="ctr"/>
                  <a:tab pos="1487488" algn="ctr"/>
                  <a:tab pos="3084513" algn="ctr"/>
                  <a:tab pos="4460875" algn="ctr"/>
                  <a:tab pos="6118225" algn="ctr"/>
                  <a:tab pos="7656513" algn="ctr"/>
                </a:tabLst>
              </a:pPr>
              <a:r>
                <a:rPr lang="en-US" sz="2400" dirty="0"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lang="en-US" sz="24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Beginning of		</a:t>
              </a:r>
              <a:r>
                <a:rPr lang="en-US" sz="2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Interest</a:t>
              </a: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	Repayment	Remaining	</a:t>
              </a:r>
            </a:p>
            <a:p>
              <a:pPr>
                <a:lnSpc>
                  <a:spcPct val="115000"/>
                </a:lnSpc>
                <a:tabLst>
                  <a:tab pos="341313" algn="ctr"/>
                  <a:tab pos="1487488" algn="ctr"/>
                  <a:tab pos="3084513" algn="ctr"/>
                  <a:tab pos="4460875" algn="ctr"/>
                  <a:tab pos="6118225" algn="ctr"/>
                  <a:tab pos="7656513" algn="ctr"/>
                </a:tabLst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		Year Balance	Payment	</a:t>
              </a:r>
              <a:r>
                <a:rPr lang="en-US" sz="2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@ </a:t>
              </a: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6.5</a:t>
              </a:r>
              <a:r>
                <a:rPr lang="en-US" sz="2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	of </a:t>
              </a:r>
              <a:r>
                <a:rPr lang="en-US" sz="2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Principal</a:t>
              </a: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	Balance	</a:t>
              </a:r>
            </a:p>
            <a:p>
              <a:pPr>
                <a:lnSpc>
                  <a:spcPct val="115000"/>
                </a:lnSpc>
                <a:tabLst>
                  <a:tab pos="341313" algn="ctr"/>
                  <a:tab pos="1487488" algn="ctr"/>
                  <a:tab pos="3084513" algn="ctr"/>
                  <a:tab pos="4460875" algn="ctr"/>
                  <a:tab pos="6118225" algn="ctr"/>
                  <a:tab pos="7656513" algn="ctr"/>
                </a:tabLst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	Year	(1)	(2)	(3) = (1) x 0.065	(4) = (2) – (3)	(5) = (1) – (4)</a:t>
              </a:r>
            </a:p>
            <a:p>
              <a:pPr>
                <a:lnSpc>
                  <a:spcPct val="115000"/>
                </a:lnSpc>
                <a:spcBef>
                  <a:spcPts val="600"/>
                </a:spcBef>
                <a:tabLst>
                  <a:tab pos="341313" algn="ctr"/>
                  <a:tab pos="1828800" algn="dec"/>
                  <a:tab pos="3546475" algn="dec"/>
                  <a:tab pos="4683125" algn="dec"/>
                  <a:tab pos="6400800" algn="dec"/>
                  <a:tab pos="7999413" algn="dec"/>
                </a:tabLst>
              </a:pPr>
              <a:r>
                <a:rPr lang="en-US" sz="2400" dirty="0">
                  <a:ea typeface="Calibri" panose="020F0502020204030204" pitchFamily="34" charset="0"/>
                  <a:cs typeface="Times New Roman" panose="02020603050405020304" pitchFamily="18" charset="0"/>
                </a:rPr>
                <a:t>  	</a:t>
              </a:r>
              <a:r>
                <a:rPr lang="en-US" sz="24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1	</a:t>
              </a:r>
              <a:r>
                <a:rPr lang="en-US" sz="240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$33,000.00 </a:t>
              </a:r>
              <a:r>
                <a:rPr lang="en-US" sz="24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240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$12,460 </a:t>
              </a:r>
              <a:r>
                <a:rPr lang="en-US" sz="24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240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$2,145.00 </a:t>
              </a:r>
              <a:r>
                <a:rPr lang="en-US" sz="24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$10,315.00 	$22,685.00 </a:t>
              </a:r>
              <a:endParaRPr lang="en-US" sz="24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Bef>
                  <a:spcPts val="600"/>
                </a:spcBef>
                <a:tabLst>
                  <a:tab pos="341313" algn="ctr"/>
                  <a:tab pos="1828800" algn="dec"/>
                  <a:tab pos="3546475" algn="dec"/>
                  <a:tab pos="4683125" algn="dec"/>
                  <a:tab pos="6400800" algn="dec"/>
                  <a:tab pos="7999413" algn="dec"/>
                </a:tabLst>
              </a:pPr>
              <a:r>
                <a:rPr lang="en-US" sz="24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2	</a:t>
              </a:r>
              <a:r>
                <a:rPr lang="en-US" sz="240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22,685.00 </a:t>
              </a:r>
              <a:r>
                <a:rPr lang="en-US" sz="24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240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12,460</a:t>
              </a:r>
              <a:r>
                <a:rPr lang="en-US" sz="24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240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1,474.53 </a:t>
              </a:r>
              <a:r>
                <a:rPr lang="en-US" sz="24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10,985.48 	11,699.53 </a:t>
              </a:r>
              <a:endParaRPr lang="en-US" sz="24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Bef>
                  <a:spcPts val="600"/>
                </a:spcBef>
                <a:tabLst>
                  <a:tab pos="341313" algn="ctr"/>
                  <a:tab pos="1828800" algn="dec"/>
                  <a:tab pos="3546475" algn="dec"/>
                  <a:tab pos="4683125" algn="dec"/>
                  <a:tab pos="6400800" algn="dec"/>
                  <a:tab pos="7999413" algn="dec"/>
                </a:tabLst>
              </a:pPr>
              <a:r>
                <a:rPr lang="en-US" sz="24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3	</a:t>
              </a:r>
              <a:r>
                <a:rPr lang="en-US" sz="240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11,699.53 </a:t>
              </a:r>
              <a:r>
                <a:rPr lang="en-US" sz="24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240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12,460</a:t>
              </a:r>
              <a:r>
                <a:rPr lang="en-US" sz="24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240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760.47 </a:t>
              </a:r>
              <a:r>
                <a:rPr lang="en-US" sz="24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11,699.53 	0.00</a:t>
              </a:r>
              <a:endParaRPr lang="en-US" sz="24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14300" marR="0" indent="-1143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tabLst>
                  <a:tab pos="114300" algn="l"/>
                  <a:tab pos="800100" algn="dec"/>
                  <a:tab pos="1600200" algn="dec"/>
                  <a:tab pos="2400300" algn="dec"/>
                  <a:tab pos="3314700" algn="dec"/>
                  <a:tab pos="4000500" algn="dec"/>
                  <a:tab pos="4800600" algn="dec"/>
                  <a:tab pos="5486400" algn="dec"/>
                  <a:tab pos="6400800" algn="dec"/>
                </a:tabLst>
              </a:pPr>
              <a:r>
                <a:rPr lang="en-US" sz="2400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24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14300" marR="0" indent="-1143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tabLst>
                  <a:tab pos="114300" algn="l"/>
                  <a:tab pos="800100" algn="dec"/>
                  <a:tab pos="1600200" algn="dec"/>
                  <a:tab pos="2400300" algn="dec"/>
                  <a:tab pos="3314700" algn="dec"/>
                  <a:tab pos="4000500" algn="dec"/>
                  <a:tab pos="4800600" algn="dec"/>
                  <a:tab pos="5486400" algn="dec"/>
                  <a:tab pos="6400800" algn="dec"/>
                </a:tabLst>
              </a:pPr>
              <a:r>
                <a:rPr lang="en-US" sz="2400" dirty="0"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316194" y="3461047"/>
              <a:ext cx="8460337" cy="8546"/>
            </a:xfrm>
            <a:prstGeom prst="line">
              <a:avLst/>
            </a:prstGeom>
            <a:ln w="25400">
              <a:solidFill>
                <a:srgbClr val="C0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Cash Flow Time Lines</a:t>
            </a:r>
            <a:endParaRPr lang="en-US" dirty="0"/>
          </a:p>
        </p:txBody>
      </p:sp>
      <p:sp>
        <p:nvSpPr>
          <p:cNvPr id="87060" name="Text Box 20"/>
          <p:cNvSpPr txBox="1">
            <a:spLocks noChangeArrowheads="1"/>
          </p:cNvSpPr>
          <p:nvPr/>
        </p:nvSpPr>
        <p:spPr bwMode="auto">
          <a:xfrm>
            <a:off x="304800" y="1905000"/>
            <a:ext cx="86106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charset="0"/>
              </a:rPr>
              <a:t>Graphical representations used to show timing of cash flows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457199" y="4296858"/>
            <a:ext cx="8550067" cy="21236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ahoma" charset="0"/>
              </a:rPr>
              <a:t>PV = </a:t>
            </a:r>
            <a:r>
              <a:rPr lang="en-US" sz="2400" dirty="0" smtClean="0">
                <a:solidFill>
                  <a:srgbClr val="FF0000"/>
                </a:solidFill>
                <a:latin typeface="Tahoma" charset="0"/>
              </a:rPr>
              <a:t>Present Value</a:t>
            </a:r>
            <a:r>
              <a:rPr lang="en-US" sz="2400" dirty="0" smtClean="0">
                <a:latin typeface="Tahoma" charset="0"/>
              </a:rPr>
              <a:t>—the beginning amount that can be invested (current value of some future amount).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Tahoma" charset="0"/>
              </a:rPr>
              <a:t>FV = </a:t>
            </a:r>
            <a:r>
              <a:rPr lang="en-US" sz="2400" dirty="0" smtClean="0">
                <a:solidFill>
                  <a:srgbClr val="FF0000"/>
                </a:solidFill>
                <a:latin typeface="Tahoma" charset="0"/>
              </a:rPr>
              <a:t>Future Value</a:t>
            </a:r>
            <a:r>
              <a:rPr lang="en-US" sz="2400" dirty="0" smtClean="0"/>
              <a:t>—</a:t>
            </a:r>
            <a:r>
              <a:rPr lang="en-US" sz="2400" dirty="0" smtClean="0">
                <a:latin typeface="Tahoma" charset="0"/>
              </a:rPr>
              <a:t>the value to which an amount invested today will grow at the end of n periods at an opportunity cost rate equal to r.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7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82009" y="2654864"/>
            <a:ext cx="8682527" cy="1316504"/>
            <a:chOff x="393107" y="2877057"/>
            <a:chExt cx="8682527" cy="1316504"/>
          </a:xfrm>
        </p:grpSpPr>
        <p:sp>
          <p:nvSpPr>
            <p:cNvPr id="9" name="Rounded Rectangle 1"/>
            <p:cNvSpPr>
              <a:spLocks noChangeArrowheads="1"/>
            </p:cNvSpPr>
            <p:nvPr/>
          </p:nvSpPr>
          <p:spPr bwMode="auto">
            <a:xfrm>
              <a:off x="393107" y="2877057"/>
              <a:ext cx="8614159" cy="1316504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" name="AutoShape 60"/>
            <p:cNvCxnSpPr>
              <a:cxnSpLocks noChangeShapeType="1"/>
            </p:cNvCxnSpPr>
            <p:nvPr/>
          </p:nvCxnSpPr>
          <p:spPr bwMode="auto">
            <a:xfrm>
              <a:off x="5748612" y="3369715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61"/>
            <p:cNvCxnSpPr>
              <a:cxnSpLocks noChangeShapeType="1"/>
            </p:cNvCxnSpPr>
            <p:nvPr/>
          </p:nvCxnSpPr>
          <p:spPr bwMode="auto">
            <a:xfrm>
              <a:off x="1783168" y="3369715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62"/>
            <p:cNvCxnSpPr>
              <a:cxnSpLocks noChangeShapeType="1"/>
            </p:cNvCxnSpPr>
            <p:nvPr/>
          </p:nvCxnSpPr>
          <p:spPr bwMode="auto">
            <a:xfrm>
              <a:off x="3765743" y="3368282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63"/>
            <p:cNvCxnSpPr>
              <a:cxnSpLocks noChangeShapeType="1"/>
            </p:cNvCxnSpPr>
            <p:nvPr/>
          </p:nvCxnSpPr>
          <p:spPr bwMode="auto">
            <a:xfrm>
              <a:off x="7751593" y="3374941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Straight Connector 21"/>
            <p:cNvSpPr>
              <a:spLocks noChangeShapeType="1"/>
            </p:cNvSpPr>
            <p:nvPr/>
          </p:nvSpPr>
          <p:spPr bwMode="auto">
            <a:xfrm flipV="1">
              <a:off x="1774619" y="3483629"/>
              <a:ext cx="5980176" cy="1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56"/>
            <p:cNvSpPr txBox="1">
              <a:spLocks noChangeArrowheads="1"/>
            </p:cNvSpPr>
            <p:nvPr/>
          </p:nvSpPr>
          <p:spPr bwMode="auto">
            <a:xfrm>
              <a:off x="470018" y="3637811"/>
              <a:ext cx="8605616" cy="53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3205163" algn="dec"/>
                  <a:tab pos="5203825" algn="dec"/>
                  <a:tab pos="7315200" algn="ctr"/>
                </a:tabLst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PV</a:t>
              </a:r>
              <a:r>
                <a:rPr kumimoji="0" lang="en-US" alt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</a:t>
              </a:r>
              <a:r>
                <a:rPr lang="en-US" altLang="en-US" sz="2000" dirty="0" smtClean="0">
                  <a:latin typeface="Arial" panose="020B0604020202020204" pitchFamily="34" charset="0"/>
                </a:rPr>
                <a:t> </a:t>
              </a: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=</a:t>
              </a:r>
              <a:r>
                <a:rPr lang="en-US" altLang="en-US" sz="2000" dirty="0" smtClean="0">
                  <a:latin typeface="Arial" panose="020B0604020202020204" pitchFamily="34" charset="0"/>
                </a:rPr>
                <a:t> </a:t>
              </a: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700.00			? = FV</a:t>
              </a:r>
              <a:r>
                <a:rPr kumimoji="0" lang="en-US" alt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7" name="Text Box 64"/>
            <p:cNvSpPr txBox="1">
              <a:spLocks noChangeArrowheads="1"/>
            </p:cNvSpPr>
            <p:nvPr/>
          </p:nvSpPr>
          <p:spPr bwMode="auto">
            <a:xfrm>
              <a:off x="1628172" y="3023388"/>
              <a:ext cx="6550153" cy="29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2058988" algn="ctr"/>
                  <a:tab pos="3998913" algn="ctr"/>
                  <a:tab pos="5999163" algn="ctr"/>
                </a:tabLst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0	1	2	3	</a:t>
              </a:r>
            </a:p>
          </p:txBody>
        </p:sp>
        <p:sp>
          <p:nvSpPr>
            <p:cNvPr id="18" name="Text Box 58"/>
            <p:cNvSpPr txBox="1">
              <a:spLocks noChangeArrowheads="1"/>
            </p:cNvSpPr>
            <p:nvPr/>
          </p:nvSpPr>
          <p:spPr bwMode="auto">
            <a:xfrm>
              <a:off x="1846799" y="3162126"/>
              <a:ext cx="1864227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r =  10%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2532774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60" grpId="0" autoUpdateAnimBg="0"/>
      <p:bldP spid="2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Cash Flow Patterns</a:t>
            </a:r>
            <a:endParaRPr lang="en-US" dirty="0"/>
          </a:p>
        </p:txBody>
      </p:sp>
      <p:sp>
        <p:nvSpPr>
          <p:cNvPr id="24580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893536"/>
            <a:ext cx="7772400" cy="4580416"/>
          </a:xfrm>
        </p:spPr>
        <p:txBody>
          <a:bodyPr/>
          <a:lstStyle/>
          <a:p>
            <a:pPr marL="339725" indent="-339725"/>
            <a:r>
              <a:rPr lang="en-US" sz="3200" dirty="0" smtClean="0"/>
              <a:t>Lump</a:t>
            </a:r>
            <a:r>
              <a:rPr lang="en-US" sz="3200" b="1" dirty="0" smtClean="0"/>
              <a:t> </a:t>
            </a:r>
            <a:r>
              <a:rPr lang="en-US" sz="3200" dirty="0" smtClean="0"/>
              <a:t>Sum</a:t>
            </a:r>
            <a:r>
              <a:rPr lang="en-US" sz="3200" b="1" dirty="0" smtClean="0"/>
              <a:t> </a:t>
            </a:r>
            <a:r>
              <a:rPr lang="en-US" sz="3200" dirty="0" smtClean="0"/>
              <a:t>Amount—a single payment (received or made) that occurs either today or at some date in the future.</a:t>
            </a:r>
          </a:p>
          <a:p>
            <a:pPr marL="339725" indent="-339725"/>
            <a:r>
              <a:rPr lang="en-US" sz="3200" dirty="0" smtClean="0"/>
              <a:t>Annuity—multiple payments of the same amount over equal time periods.</a:t>
            </a:r>
          </a:p>
          <a:p>
            <a:pPr marL="339725" indent="-339725"/>
            <a:r>
              <a:rPr lang="en-US" sz="3200" dirty="0" smtClean="0"/>
              <a:t>Uneven Cash Flows—multiple payments of different amounts over a period of time.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8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Value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825625"/>
            <a:ext cx="8159300" cy="4351338"/>
          </a:xfrm>
        </p:spPr>
        <p:txBody>
          <a:bodyPr>
            <a:normAutofit/>
          </a:bodyPr>
          <a:lstStyle/>
          <a:p>
            <a:pPr marL="339725" indent="-339725"/>
            <a:r>
              <a:rPr lang="en-US" sz="3200" dirty="0" smtClean="0"/>
              <a:t>Compounding—to compute the future value of an amount we push forward the current amount by </a:t>
            </a:r>
            <a:r>
              <a:rPr lang="en-US" sz="3200" i="1" dirty="0" smtClean="0">
                <a:solidFill>
                  <a:srgbClr val="C00000"/>
                </a:solidFill>
              </a:rPr>
              <a:t>adding</a:t>
            </a:r>
            <a:r>
              <a:rPr lang="en-US" sz="3200" dirty="0" smtClean="0"/>
              <a:t> interest for each period in which the money can earn interest in the future.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93D4-4874-4F40-B6CA-2DDEB3D59E8C}" type="slidenum">
              <a:rPr lang="en-US" smtClean="0"/>
              <a:t>9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82009" y="4338387"/>
            <a:ext cx="8682527" cy="1316504"/>
            <a:chOff x="393107" y="2877057"/>
            <a:chExt cx="8682527" cy="1316504"/>
          </a:xfrm>
        </p:grpSpPr>
        <p:sp>
          <p:nvSpPr>
            <p:cNvPr id="8" name="Rounded Rectangle 1"/>
            <p:cNvSpPr>
              <a:spLocks noChangeArrowheads="1"/>
            </p:cNvSpPr>
            <p:nvPr/>
          </p:nvSpPr>
          <p:spPr bwMode="auto">
            <a:xfrm>
              <a:off x="393107" y="2877057"/>
              <a:ext cx="8614159" cy="1316504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C00000"/>
              </a:solidFill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9" name="AutoShape 60"/>
            <p:cNvCxnSpPr>
              <a:cxnSpLocks noChangeShapeType="1"/>
            </p:cNvCxnSpPr>
            <p:nvPr/>
          </p:nvCxnSpPr>
          <p:spPr bwMode="auto">
            <a:xfrm>
              <a:off x="5748612" y="3369715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AutoShape 61"/>
            <p:cNvCxnSpPr>
              <a:cxnSpLocks noChangeShapeType="1"/>
            </p:cNvCxnSpPr>
            <p:nvPr/>
          </p:nvCxnSpPr>
          <p:spPr bwMode="auto">
            <a:xfrm>
              <a:off x="1783168" y="3369715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62"/>
            <p:cNvCxnSpPr>
              <a:cxnSpLocks noChangeShapeType="1"/>
            </p:cNvCxnSpPr>
            <p:nvPr/>
          </p:nvCxnSpPr>
          <p:spPr bwMode="auto">
            <a:xfrm>
              <a:off x="3765743" y="3368282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63"/>
            <p:cNvCxnSpPr>
              <a:cxnSpLocks noChangeShapeType="1"/>
            </p:cNvCxnSpPr>
            <p:nvPr/>
          </p:nvCxnSpPr>
          <p:spPr bwMode="auto">
            <a:xfrm>
              <a:off x="7751593" y="3374941"/>
              <a:ext cx="0" cy="228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Straight Connector 21"/>
            <p:cNvSpPr>
              <a:spLocks noChangeShapeType="1"/>
            </p:cNvSpPr>
            <p:nvPr/>
          </p:nvSpPr>
          <p:spPr bwMode="auto">
            <a:xfrm flipV="1">
              <a:off x="1774619" y="3483629"/>
              <a:ext cx="5980176" cy="1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Text Box 56"/>
            <p:cNvSpPr txBox="1">
              <a:spLocks noChangeArrowheads="1"/>
            </p:cNvSpPr>
            <p:nvPr/>
          </p:nvSpPr>
          <p:spPr bwMode="auto">
            <a:xfrm>
              <a:off x="470018" y="3637811"/>
              <a:ext cx="8605616" cy="53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3205163" algn="dec"/>
                  <a:tab pos="5203825" algn="dec"/>
                  <a:tab pos="7204075" algn="dec"/>
                </a:tabLst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PV</a:t>
              </a:r>
              <a:r>
                <a:rPr kumimoji="0" lang="en-US" alt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</a:t>
              </a:r>
              <a:r>
                <a:rPr lang="en-US" altLang="en-US" sz="2000" dirty="0" smtClean="0">
                  <a:latin typeface="Arial" panose="020B0604020202020204" pitchFamily="34" charset="0"/>
                </a:rPr>
                <a:t> </a:t>
              </a: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=</a:t>
              </a:r>
              <a:r>
                <a:rPr lang="en-US" altLang="en-US" sz="2000" dirty="0" smtClean="0">
                  <a:latin typeface="Arial" panose="020B0604020202020204" pitchFamily="34" charset="0"/>
                </a:rPr>
                <a:t> </a:t>
              </a: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700.00	770.00	847.00	931.70 = FV</a:t>
              </a:r>
              <a:r>
                <a:rPr kumimoji="0" lang="en-US" alt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5" name="Text Box 64"/>
            <p:cNvSpPr txBox="1">
              <a:spLocks noChangeArrowheads="1"/>
            </p:cNvSpPr>
            <p:nvPr/>
          </p:nvSpPr>
          <p:spPr bwMode="auto">
            <a:xfrm>
              <a:off x="1628172" y="3023388"/>
              <a:ext cx="6550153" cy="29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2058988" algn="ctr"/>
                  <a:tab pos="3998913" algn="ctr"/>
                  <a:tab pos="5999163" algn="ctr"/>
                </a:tabLst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0	1	2	3	</a:t>
              </a:r>
            </a:p>
          </p:txBody>
        </p:sp>
        <p:sp>
          <p:nvSpPr>
            <p:cNvPr id="16" name="Text Box 58"/>
            <p:cNvSpPr txBox="1">
              <a:spLocks noChangeArrowheads="1"/>
            </p:cNvSpPr>
            <p:nvPr/>
          </p:nvSpPr>
          <p:spPr bwMode="auto">
            <a:xfrm>
              <a:off x="1846799" y="3162126"/>
              <a:ext cx="1864227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r =  10%</a:t>
              </a:r>
              <a:endPara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2256079" y="3819967"/>
              <a:ext cx="1051560" cy="5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4220188" y="3818542"/>
              <a:ext cx="1051560" cy="5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09935" y="3817114"/>
              <a:ext cx="1051560" cy="5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 Box 58"/>
            <p:cNvSpPr txBox="1">
              <a:spLocks noChangeArrowheads="1"/>
            </p:cNvSpPr>
            <p:nvPr/>
          </p:nvSpPr>
          <p:spPr bwMode="auto">
            <a:xfrm>
              <a:off x="2272664" y="3502539"/>
              <a:ext cx="910596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latin typeface="Calibri" panose="020F0502020204030204" pitchFamily="34" charset="0"/>
                </a:rPr>
                <a:t>x</a:t>
              </a:r>
              <a:r>
                <a:rPr lang="en-US" altLang="en-US" dirty="0" smtClean="0">
                  <a:latin typeface="Calibri" panose="020F0502020204030204" pitchFamily="34" charset="0"/>
                </a:rPr>
                <a:t> 1.</a:t>
              </a: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Text Box 58"/>
            <p:cNvSpPr txBox="1">
              <a:spLocks noChangeArrowheads="1"/>
            </p:cNvSpPr>
            <p:nvPr/>
          </p:nvSpPr>
          <p:spPr bwMode="auto">
            <a:xfrm>
              <a:off x="4322236" y="3501111"/>
              <a:ext cx="779200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latin typeface="Calibri" panose="020F0502020204030204" pitchFamily="34" charset="0"/>
                </a:rPr>
                <a:t>x</a:t>
              </a:r>
              <a:r>
                <a:rPr lang="en-US" altLang="en-US" dirty="0" smtClean="0">
                  <a:latin typeface="Calibri" panose="020F0502020204030204" pitchFamily="34" charset="0"/>
                </a:rPr>
                <a:t> 1.</a:t>
              </a: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Text Box 58"/>
            <p:cNvSpPr txBox="1">
              <a:spLocks noChangeArrowheads="1"/>
            </p:cNvSpPr>
            <p:nvPr/>
          </p:nvSpPr>
          <p:spPr bwMode="auto">
            <a:xfrm>
              <a:off x="6243621" y="3499683"/>
              <a:ext cx="857937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latin typeface="Calibri" panose="020F0502020204030204" pitchFamily="34" charset="0"/>
                </a:rPr>
                <a:t>x</a:t>
              </a:r>
              <a:r>
                <a:rPr lang="en-US" altLang="en-US" dirty="0" smtClean="0">
                  <a:latin typeface="Calibri" panose="020F0502020204030204" pitchFamily="34" charset="0"/>
                </a:rPr>
                <a:t> 1.</a:t>
              </a: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PROJECT_OPEN" val="0"/>
  <p:tag name="ARTICULATE_SLIDE_COUNT" val="6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9050">
          <a:solidFill>
            <a:schemeClr val="tx1"/>
          </a:solidFill>
          <a:headEnd type="triangl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mplate-1" id="{3814A728-31D8-4F44-8FBD-AB2B81146AA6}" vid="{5A67369E-1356-494E-AC0D-9A4CEF48617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Template-1</Template>
  <TotalTime>692</TotalTime>
  <Words>5418</Words>
  <Application>Microsoft Office PowerPoint</Application>
  <PresentationFormat>On-screen Show (4:3)</PresentationFormat>
  <Paragraphs>673</Paragraphs>
  <Slides>67</Slides>
  <Notes>66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8" baseType="lpstr">
      <vt:lpstr>MS PGothic</vt:lpstr>
      <vt:lpstr>Arial</vt:lpstr>
      <vt:lpstr>Calibri</vt:lpstr>
      <vt:lpstr>Calibri Light</vt:lpstr>
      <vt:lpstr>Courier New</vt:lpstr>
      <vt:lpstr>Monotype Sorts</vt:lpstr>
      <vt:lpstr>Tahoma</vt:lpstr>
      <vt:lpstr>Times New Roman</vt:lpstr>
      <vt:lpstr>Wingdings</vt:lpstr>
      <vt:lpstr>Office Theme</vt:lpstr>
      <vt:lpstr>Equation</vt:lpstr>
      <vt:lpstr>PowerPoint Presentation</vt:lpstr>
      <vt:lpstr>Learning Outcomes</vt:lpstr>
      <vt:lpstr>Learning Outcomes (cont.)</vt:lpstr>
      <vt:lpstr>Time Value of Money (TVM)</vt:lpstr>
      <vt:lpstr>Time Value of Money (TVM)</vt:lpstr>
      <vt:lpstr>Time Value of Money (TVM)</vt:lpstr>
      <vt:lpstr>Cash Flow Time Lines</vt:lpstr>
      <vt:lpstr>Types of Cash Flow Patterns</vt:lpstr>
      <vt:lpstr>Future Value</vt:lpstr>
      <vt:lpstr>Future Value of a Lump-Sum Amount FVn</vt:lpstr>
      <vt:lpstr>Four Ways to Solve Time Value of Money Problems</vt:lpstr>
      <vt:lpstr>FVn Timeline Solution </vt:lpstr>
      <vt:lpstr>FVn Equation Solution</vt:lpstr>
      <vt:lpstr>FVn Financial Calculator Solution</vt:lpstr>
      <vt:lpstr>FVn Spreadsheet Solution—  MS Excel</vt:lpstr>
      <vt:lpstr>FVn Spreadsheet Solution— MS Excel (cont.)</vt:lpstr>
      <vt:lpstr>Future Value of an Annuity—FVA </vt:lpstr>
      <vt:lpstr>What’s the FV of a Three-year Ordinary Annuity of $400 at 5%?</vt:lpstr>
      <vt:lpstr>FVAn Equation Solution</vt:lpstr>
      <vt:lpstr>FVAn Equation Solution (cont.)</vt:lpstr>
      <vt:lpstr>FVAn Financial Calculator Solution</vt:lpstr>
      <vt:lpstr>FV of an Annuity Due—FVA(DUE)n</vt:lpstr>
      <vt:lpstr>FVA(DUE)n Equation Solution</vt:lpstr>
      <vt:lpstr>FVA(DUE)n Equation Solution</vt:lpstr>
      <vt:lpstr>FVA(DUE)n Financial Calculator Solution</vt:lpstr>
      <vt:lpstr>Cash Flow Streams</vt:lpstr>
      <vt:lpstr>Find the FV of an Uneven Cash Flow Stream—FVCFn</vt:lpstr>
      <vt:lpstr>FVCFn Equation Solution</vt:lpstr>
      <vt:lpstr>FVCFn Equation Solution</vt:lpstr>
      <vt:lpstr>Present Value</vt:lpstr>
      <vt:lpstr>Present Value—PV </vt:lpstr>
      <vt:lpstr>Present Value of a Lump-Sum Amount PV</vt:lpstr>
      <vt:lpstr>Present Value of a Lump-Sum Amount PV</vt:lpstr>
      <vt:lpstr>PV of a Lump-Sum Amount Financial Calculator</vt:lpstr>
      <vt:lpstr>Present Value of an Annuity (Ordinary)—PVAn </vt:lpstr>
      <vt:lpstr>What is the PV of a three-year $400 ordinary annuity if r = 5%?</vt:lpstr>
      <vt:lpstr>PVAn Equation Solution</vt:lpstr>
      <vt:lpstr>PVAn Equation Solution</vt:lpstr>
      <vt:lpstr>PVAn Financial Calculator Solution</vt:lpstr>
      <vt:lpstr>Present Value of an Annuity Due—PVA(DUE)n</vt:lpstr>
      <vt:lpstr>PVA(DUE)n Equation Solution</vt:lpstr>
      <vt:lpstr>PVA(DUE)n Equation Solution</vt:lpstr>
      <vt:lpstr>PVA(DUE)n Financial Calculator Solution</vt:lpstr>
      <vt:lpstr>Perpetuities—PVP </vt:lpstr>
      <vt:lpstr>Perpetuities—PVP </vt:lpstr>
      <vt:lpstr>PV of an Uneven Cash Flow Stream—PVCFn</vt:lpstr>
      <vt:lpstr>PVCFn Equation Solution</vt:lpstr>
      <vt:lpstr>PVCFn Equation Solution</vt:lpstr>
      <vt:lpstr>PVCFn  Financial Calculator Solution</vt:lpstr>
      <vt:lpstr>Comparison of FV with PV</vt:lpstr>
      <vt:lpstr>Comparison of FV with PV (cont.)</vt:lpstr>
      <vt:lpstr>Solving for Interest Rates  (r)</vt:lpstr>
      <vt:lpstr>Solving for r—Financial Calculator Solution</vt:lpstr>
      <vt:lpstr>Solving for Time (n)</vt:lpstr>
      <vt:lpstr>Solving for n—Financial Calculator Solution</vt:lpstr>
      <vt:lpstr>Semiannual and Other Compounding Periods</vt:lpstr>
      <vt:lpstr>FV of a lump sum</vt:lpstr>
      <vt:lpstr>Distinguishing Between Different Interest Rates</vt:lpstr>
      <vt:lpstr>Comparison of Different Types of Interest Rates</vt:lpstr>
      <vt:lpstr>Simple (Quoted) Rate</vt:lpstr>
      <vt:lpstr>Periodic Rate, rPER</vt:lpstr>
      <vt:lpstr>Effective Annual Rate</vt:lpstr>
      <vt:lpstr>Computing rEAR</vt:lpstr>
      <vt:lpstr>Amortized Loans</vt:lpstr>
      <vt:lpstr>Amortization schedule</vt:lpstr>
      <vt:lpstr>PMT Financial Calculator Solution</vt:lpstr>
      <vt:lpstr> Amortization Schedule</vt:lpstr>
    </vt:vector>
  </TitlesOfParts>
  <Company>University of South Florida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Outcomes</dc:title>
  <dc:creator>Besley, Scott</dc:creator>
  <cp:lastModifiedBy>Besley, Scott</cp:lastModifiedBy>
  <cp:revision>80</cp:revision>
  <dcterms:created xsi:type="dcterms:W3CDTF">2015-08-18T19:13:01Z</dcterms:created>
  <dcterms:modified xsi:type="dcterms:W3CDTF">2015-11-17T20:29:01Z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E8CAC6FB-6A56-4DD1-B4E8-3D56F309908E</vt:lpwstr>
  </property>
  <property fmtid="{D5CDD505-2E9C-101B-9397-08002B2CF9AE}" pid="3" name="ArticulatePath">
    <vt:lpwstr>Presentation1</vt:lpwstr>
  </property>
</Properties>
</file>